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2" r:id="rId6"/>
    <p:sldId id="261" r:id="rId7"/>
    <p:sldId id="263" r:id="rId8"/>
    <p:sldId id="260" r:id="rId9"/>
    <p:sldId id="264" r:id="rId10"/>
    <p:sldId id="265" r:id="rId11"/>
    <p:sldId id="266" r:id="rId12"/>
    <p:sldId id="267" r:id="rId13"/>
    <p:sldId id="268" r:id="rId14"/>
    <p:sldId id="269" r:id="rId15"/>
    <p:sldId id="270" r:id="rId16"/>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1" d="100"/>
          <a:sy n="71" d="100"/>
        </p:scale>
        <p:origin x="-1500" y="-10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5800" y="2130425"/>
            <a:ext cx="7772400" cy="1470025"/>
          </a:xfrm>
        </p:spPr>
        <p:txBody>
          <a:bodyPr/>
          <a:lstStyle/>
          <a:p>
            <a:r>
              <a:rPr lang="ru-RU" smtClean="0"/>
              <a:t>Образец заголовка</a:t>
            </a:r>
            <a:endParaRPr lang="ru-RU"/>
          </a:p>
        </p:txBody>
      </p:sp>
      <p:sp>
        <p:nvSpPr>
          <p:cNvPr id="3" name="Подзаголовок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B4C71EC6-210F-42DE-9C53-41977AD35B3D}" type="datetimeFigureOut">
              <a:rPr lang="ru-RU" smtClean="0"/>
              <a:t>25.01.2024</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4C71EC6-210F-42DE-9C53-41977AD35B3D}" type="datetimeFigureOut">
              <a:rPr lang="ru-RU" smtClean="0"/>
              <a:t>25.01.2024</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74638"/>
            <a:ext cx="2057400" cy="5851525"/>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457200" y="274638"/>
            <a:ext cx="6019800" cy="5851525"/>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4C71EC6-210F-42DE-9C53-41977AD35B3D}" type="datetimeFigureOut">
              <a:rPr lang="ru-RU" smtClean="0"/>
              <a:t>25.01.2024</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4C71EC6-210F-42DE-9C53-41977AD35B3D}" type="datetimeFigureOut">
              <a:rPr lang="ru-RU" smtClean="0"/>
              <a:t>25.01.2024</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smtClean="0"/>
              <a:t>Образец заголовка</a:t>
            </a:r>
            <a:endParaRPr lang="ru-RU"/>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B4C71EC6-210F-42DE-9C53-41977AD35B3D}" type="datetimeFigureOut">
              <a:rPr lang="ru-RU" smtClean="0"/>
              <a:t>25.01.2024</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Содержимое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B4C71EC6-210F-42DE-9C53-41977AD35B3D}" type="datetimeFigureOut">
              <a:rPr lang="ru-RU" smtClean="0"/>
              <a:t>25.01.2024</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defRPr/>
            </a:lvl1pPr>
          </a:lstStyle>
          <a:p>
            <a:r>
              <a:rPr lang="ru-RU" smtClean="0"/>
              <a:t>Образец заголовка</a:t>
            </a:r>
            <a:endParaRPr lang="ru-RU"/>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Содержимое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Содержимое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B4C71EC6-210F-42DE-9C53-41977AD35B3D}" type="datetimeFigureOut">
              <a:rPr lang="ru-RU" smtClean="0"/>
              <a:t>25.01.2024</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B4C71EC6-210F-42DE-9C53-41977AD35B3D}" type="datetimeFigureOut">
              <a:rPr lang="ru-RU" smtClean="0"/>
              <a:t>25.01.2024</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B4C71EC6-210F-42DE-9C53-41977AD35B3D}" type="datetimeFigureOut">
              <a:rPr lang="ru-RU" smtClean="0"/>
              <a:t>25.01.2024</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smtClean="0"/>
              <a:t>Образец заголовка</a:t>
            </a:r>
            <a:endParaRPr lang="ru-RU"/>
          </a:p>
        </p:txBody>
      </p:sp>
      <p:sp>
        <p:nvSpPr>
          <p:cNvPr id="3" name="Содержимое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B4C71EC6-210F-42DE-9C53-41977AD35B3D}" type="datetimeFigureOut">
              <a:rPr lang="ru-RU" smtClean="0"/>
              <a:t>25.01.2024</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smtClean="0"/>
              <a:t>Образец заголовка</a:t>
            </a:r>
            <a:endParaRPr lang="ru-RU"/>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B4C71EC6-210F-42DE-9C53-41977AD35B3D}" type="datetimeFigureOut">
              <a:rPr lang="ru-RU" smtClean="0"/>
              <a:t>25.01.2024</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C71EC6-210F-42DE-9C53-41977AD35B3D}" type="datetimeFigureOut">
              <a:rPr lang="ru-RU" smtClean="0"/>
              <a:t>25.01.2024</a:t>
            </a:fld>
            <a:endParaRPr lang="ru-RU"/>
          </a:p>
        </p:txBody>
      </p:sp>
      <p:sp>
        <p:nvSpPr>
          <p:cNvPr id="5" name="Нижний колонтитул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9B0651-EE4F-4900-A07F-96A6BFA9D0F0}" type="slidenum">
              <a:rPr lang="ru-RU" smtClean="0"/>
              <a:t>‹#›</a:t>
            </a:fld>
            <a:endParaRPr 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3568" y="116632"/>
            <a:ext cx="7772400" cy="1470025"/>
          </a:xfrm>
        </p:spPr>
        <p:txBody>
          <a:bodyPr>
            <a:normAutofit fontScale="90000"/>
          </a:bodyPr>
          <a:lstStyle/>
          <a:p>
            <a:r>
              <a:rPr lang="en-US" sz="3600" b="1" dirty="0">
                <a:latin typeface="Times New Roman" pitchFamily="18" charset="0"/>
                <a:cs typeface="Times New Roman" pitchFamily="18" charset="0"/>
              </a:rPr>
              <a:t>Presentation on the topic. Banks of </a:t>
            </a:r>
            <a:r>
              <a:rPr lang="en-US" sz="3600" b="1" dirty="0" err="1">
                <a:latin typeface="Times New Roman" pitchFamily="18" charset="0"/>
                <a:cs typeface="Times New Roman" pitchFamily="18" charset="0"/>
              </a:rPr>
              <a:t>Transnistria</a:t>
            </a:r>
            <a:r>
              <a:rPr lang="en-US" sz="3600" b="1" dirty="0">
                <a:latin typeface="Times New Roman" pitchFamily="18" charset="0"/>
                <a:cs typeface="Times New Roman" pitchFamily="18" charset="0"/>
              </a:rPr>
              <a:t> and the </a:t>
            </a:r>
            <a:r>
              <a:rPr lang="en-US" sz="3600" b="1" dirty="0" smtClean="0">
                <a:latin typeface="Times New Roman" pitchFamily="18" charset="0"/>
                <a:cs typeface="Times New Roman" pitchFamily="18" charset="0"/>
              </a:rPr>
              <a:t>USA, </a:t>
            </a:r>
            <a:r>
              <a:rPr lang="en-US" sz="3600" b="1" dirty="0">
                <a:latin typeface="Times New Roman" pitchFamily="18" charset="0"/>
                <a:cs typeface="Times New Roman" pitchFamily="18" charset="0"/>
              </a:rPr>
              <a:t>their uniqueness</a:t>
            </a:r>
            <a:r>
              <a:rPr lang="en-US" dirty="0">
                <a:latin typeface="Times New Roman" pitchFamily="18" charset="0"/>
                <a:cs typeface="Times New Roman" pitchFamily="18" charset="0"/>
              </a:rPr>
              <a:t>.</a:t>
            </a:r>
            <a:endParaRPr lang="ru-RU" dirty="0">
              <a:latin typeface="Times New Roman" pitchFamily="18" charset="0"/>
              <a:cs typeface="Times New Roman" pitchFamily="18" charset="0"/>
            </a:endParaRPr>
          </a:p>
        </p:txBody>
      </p:sp>
      <p:sp>
        <p:nvSpPr>
          <p:cNvPr id="3" name="Подзаголовок 2"/>
          <p:cNvSpPr>
            <a:spLocks noGrp="1"/>
          </p:cNvSpPr>
          <p:nvPr>
            <p:ph type="subTitle" idx="1"/>
          </p:nvPr>
        </p:nvSpPr>
        <p:spPr>
          <a:xfrm>
            <a:off x="1403648" y="1556792"/>
            <a:ext cx="6400800" cy="1752600"/>
          </a:xfrm>
        </p:spPr>
        <p:txBody>
          <a:bodyPr/>
          <a:lstStyle/>
          <a:p>
            <a:r>
              <a:rPr lang="en-US" dirty="0">
                <a:solidFill>
                  <a:schemeClr val="tx1"/>
                </a:solidFill>
                <a:latin typeface="Times New Roman" pitchFamily="18" charset="0"/>
                <a:cs typeface="Times New Roman" pitchFamily="18" charset="0"/>
              </a:rPr>
              <a:t>What banks are there in </a:t>
            </a:r>
            <a:r>
              <a:rPr lang="en-US" dirty="0" err="1">
                <a:solidFill>
                  <a:schemeClr val="tx1"/>
                </a:solidFill>
                <a:latin typeface="Times New Roman" pitchFamily="18" charset="0"/>
                <a:cs typeface="Times New Roman" pitchFamily="18" charset="0"/>
              </a:rPr>
              <a:t>Transnistria</a:t>
            </a:r>
            <a:r>
              <a:rPr lang="en-US" dirty="0" smtClean="0">
                <a:solidFill>
                  <a:schemeClr val="tx1"/>
                </a:solidFill>
                <a:latin typeface="Times New Roman" pitchFamily="18" charset="0"/>
                <a:cs typeface="Times New Roman" pitchFamily="18" charset="0"/>
              </a:rPr>
              <a:t>?</a:t>
            </a:r>
            <a:endParaRPr lang="ru-RU" dirty="0" smtClean="0">
              <a:solidFill>
                <a:schemeClr val="tx1"/>
              </a:solidFill>
              <a:latin typeface="Times New Roman" pitchFamily="18" charset="0"/>
              <a:cs typeface="Times New Roman" pitchFamily="18" charset="0"/>
            </a:endParaRPr>
          </a:p>
          <a:p>
            <a:pPr algn="l"/>
            <a:endParaRPr lang="ru-RU" dirty="0" smtClean="0">
              <a:solidFill>
                <a:schemeClr val="tx1"/>
              </a:solidFill>
              <a:latin typeface="Times New Roman" pitchFamily="18" charset="0"/>
              <a:cs typeface="Times New Roman" pitchFamily="18" charset="0"/>
            </a:endParaRPr>
          </a:p>
          <a:p>
            <a:endParaRPr lang="ru-RU" dirty="0">
              <a:solidFill>
                <a:schemeClr val="tx1"/>
              </a:solidFill>
              <a:latin typeface="Times New Roman" pitchFamily="18" charset="0"/>
              <a:cs typeface="Times New Roman" pitchFamily="18" charset="0"/>
            </a:endParaRPr>
          </a:p>
          <a:p>
            <a:endParaRPr lang="ru-RU" dirty="0" smtClean="0">
              <a:solidFill>
                <a:schemeClr val="tx1"/>
              </a:solidFill>
              <a:latin typeface="Times New Roman" pitchFamily="18" charset="0"/>
              <a:cs typeface="Times New Roman" pitchFamily="18" charset="0"/>
            </a:endParaRPr>
          </a:p>
          <a:p>
            <a:endParaRPr lang="ru-RU" dirty="0" smtClean="0">
              <a:solidFill>
                <a:schemeClr val="tx1"/>
              </a:solidFill>
              <a:latin typeface="Times New Roman" pitchFamily="18" charset="0"/>
              <a:cs typeface="Times New Roman" pitchFamily="18" charset="0"/>
            </a:endParaRPr>
          </a:p>
        </p:txBody>
      </p:sp>
    </p:spTree>
    <p:extLst>
      <p:ext uri="{BB962C8B-B14F-4D97-AF65-F5344CB8AC3E}">
        <p14:creationId xmlns:p14="http://schemas.microsoft.com/office/powerpoint/2010/main" val="139077445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3600" dirty="0" err="1" smtClean="0">
                <a:latin typeface="Times New Roman" pitchFamily="18" charset="0"/>
                <a:cs typeface="Times New Roman" pitchFamily="18" charset="0"/>
              </a:rPr>
              <a:t>Sberbank</a:t>
            </a:r>
            <a:r>
              <a:rPr lang="en-US" sz="3600" dirty="0" smtClean="0">
                <a:latin typeface="Times New Roman" pitchFamily="18" charset="0"/>
                <a:cs typeface="Times New Roman" pitchFamily="18" charset="0"/>
              </a:rPr>
              <a:t>:</a:t>
            </a:r>
            <a:endParaRPr lang="ru-RU" sz="3600" dirty="0">
              <a:latin typeface="Times New Roman" pitchFamily="18" charset="0"/>
              <a:cs typeface="Times New Roman" pitchFamily="18" charset="0"/>
            </a:endParaRPr>
          </a:p>
        </p:txBody>
      </p:sp>
      <p:sp>
        <p:nvSpPr>
          <p:cNvPr id="3" name="Объект 2"/>
          <p:cNvSpPr>
            <a:spLocks noGrp="1"/>
          </p:cNvSpPr>
          <p:nvPr>
            <p:ph idx="1"/>
          </p:nvPr>
        </p:nvSpPr>
        <p:spPr/>
        <p:txBody>
          <a:bodyPr>
            <a:normAutofit/>
          </a:bodyPr>
          <a:lstStyle/>
          <a:p>
            <a:r>
              <a:rPr lang="en-US" sz="2000" dirty="0" err="1" smtClean="0">
                <a:latin typeface="Times New Roman" pitchFamily="18" charset="0"/>
                <a:cs typeface="Times New Roman" pitchFamily="18" charset="0"/>
              </a:rPr>
              <a:t>Transnistria</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Sberbank</a:t>
            </a:r>
            <a:r>
              <a:rPr lang="en-US" sz="2000"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is a commercial bank, one of the largest banks in </a:t>
            </a:r>
            <a:r>
              <a:rPr lang="en-US" sz="2000" dirty="0" err="1" smtClean="0">
                <a:latin typeface="Times New Roman" pitchFamily="18" charset="0"/>
                <a:cs typeface="Times New Roman" pitchFamily="18" charset="0"/>
              </a:rPr>
              <a:t>Transnistria</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Transnistria</a:t>
            </a:r>
            <a:r>
              <a:rPr lang="en-US" sz="2000" dirty="0" smtClean="0">
                <a:latin typeface="Times New Roman" pitchFamily="18" charset="0"/>
                <a:cs typeface="Times New Roman" pitchFamily="18" charset="0"/>
              </a:rPr>
              <a:t> </a:t>
            </a:r>
            <a:r>
              <a:rPr lang="en-US" sz="2000" dirty="0" err="1">
                <a:latin typeface="Times New Roman" pitchFamily="18" charset="0"/>
                <a:cs typeface="Times New Roman" pitchFamily="18" charset="0"/>
              </a:rPr>
              <a:t>Sberbank</a:t>
            </a:r>
            <a:r>
              <a:rPr lang="en-US" sz="2000" dirty="0">
                <a:latin typeface="Times New Roman" pitchFamily="18" charset="0"/>
                <a:cs typeface="Times New Roman" pitchFamily="18" charset="0"/>
              </a:rPr>
              <a:t>, a universal bank providing a wide range of banking services to corporate and private clients, is the only bank in </a:t>
            </a:r>
            <a:r>
              <a:rPr lang="en-US" sz="2000" dirty="0" err="1">
                <a:latin typeface="Times New Roman" pitchFamily="18" charset="0"/>
                <a:cs typeface="Times New Roman" pitchFamily="18" charset="0"/>
              </a:rPr>
              <a:t>Pridnestrovie</a:t>
            </a:r>
            <a:r>
              <a:rPr lang="en-US" sz="2000" dirty="0">
                <a:latin typeface="Times New Roman" pitchFamily="18" charset="0"/>
                <a:cs typeface="Times New Roman" pitchFamily="18" charset="0"/>
              </a:rPr>
              <a:t> providing a state guarantee for the safety and repayment of 100% of the amount of deposits of </a:t>
            </a:r>
            <a:r>
              <a:rPr lang="en-US" sz="2000" dirty="0" smtClean="0">
                <a:latin typeface="Times New Roman" pitchFamily="18" charset="0"/>
                <a:cs typeface="Times New Roman" pitchFamily="18" charset="0"/>
              </a:rPr>
              <a:t>citizens.</a:t>
            </a: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6" y="3429000"/>
            <a:ext cx="7776864" cy="30863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40174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3600" dirty="0" err="1" smtClean="0">
                <a:latin typeface="Times New Roman" pitchFamily="18" charset="0"/>
                <a:cs typeface="Times New Roman" pitchFamily="18" charset="0"/>
              </a:rPr>
              <a:t>Eximbank</a:t>
            </a:r>
            <a:r>
              <a:rPr lang="en-US" sz="3600" dirty="0" smtClean="0">
                <a:latin typeface="Times New Roman" pitchFamily="18" charset="0"/>
                <a:cs typeface="Times New Roman" pitchFamily="18" charset="0"/>
              </a:rPr>
              <a:t>:</a:t>
            </a:r>
            <a:endParaRPr lang="ru-RU" sz="3600" dirty="0">
              <a:latin typeface="Times New Roman" pitchFamily="18" charset="0"/>
              <a:cs typeface="Times New Roman" pitchFamily="18" charset="0"/>
            </a:endParaRPr>
          </a:p>
        </p:txBody>
      </p:sp>
      <p:sp>
        <p:nvSpPr>
          <p:cNvPr id="3" name="Объект 2"/>
          <p:cNvSpPr>
            <a:spLocks noGrp="1"/>
          </p:cNvSpPr>
          <p:nvPr>
            <p:ph idx="1"/>
          </p:nvPr>
        </p:nvSpPr>
        <p:spPr/>
        <p:txBody>
          <a:bodyPr>
            <a:normAutofit/>
          </a:bodyPr>
          <a:lstStyle/>
          <a:p>
            <a:r>
              <a:rPr lang="en-US" sz="2000" dirty="0">
                <a:latin typeface="Times New Roman" pitchFamily="18" charset="0"/>
                <a:cs typeface="Times New Roman" pitchFamily="18" charset="0"/>
              </a:rPr>
              <a:t>Exim Bank is a bank that allows you to use loans from banks on more favorable terms offered by other banks in </a:t>
            </a:r>
            <a:r>
              <a:rPr lang="en-US" sz="2000" dirty="0" err="1">
                <a:latin typeface="Times New Roman" pitchFamily="18" charset="0"/>
                <a:cs typeface="Times New Roman" pitchFamily="18" charset="0"/>
              </a:rPr>
              <a:t>Transnistria</a:t>
            </a:r>
            <a:r>
              <a:rPr lang="en-US" sz="2000" dirty="0">
                <a:latin typeface="Times New Roman" pitchFamily="18" charset="0"/>
                <a:cs typeface="Times New Roman" pitchFamily="18" charset="0"/>
              </a:rPr>
              <a:t>. This bank has been operating for a long time, and it has been in this market for decades</a:t>
            </a:r>
            <a:r>
              <a:rPr lang="en-US" sz="2000" dirty="0" smtClean="0">
                <a:latin typeface="Times New Roman" pitchFamily="18" charset="0"/>
                <a:cs typeface="Times New Roman" pitchFamily="18" charset="0"/>
              </a:rPr>
              <a:t>.</a:t>
            </a:r>
            <a:r>
              <a:rPr lang="ru-RU" sz="2000"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At the moment, this bank in </a:t>
            </a:r>
            <a:r>
              <a:rPr lang="en-US" sz="2000" dirty="0" err="1">
                <a:latin typeface="Times New Roman" pitchFamily="18" charset="0"/>
                <a:cs typeface="Times New Roman" pitchFamily="18" charset="0"/>
              </a:rPr>
              <a:t>Transnistria</a:t>
            </a:r>
            <a:r>
              <a:rPr lang="en-US" sz="2000" dirty="0">
                <a:latin typeface="Times New Roman" pitchFamily="18" charset="0"/>
                <a:cs typeface="Times New Roman" pitchFamily="18" charset="0"/>
              </a:rPr>
              <a:t> is considered one of the dynamically developing banks in </a:t>
            </a:r>
            <a:r>
              <a:rPr lang="en-US" sz="2000" dirty="0" err="1">
                <a:latin typeface="Times New Roman" pitchFamily="18" charset="0"/>
                <a:cs typeface="Times New Roman" pitchFamily="18" charset="0"/>
              </a:rPr>
              <a:t>Transnistria</a:t>
            </a:r>
            <a:r>
              <a:rPr lang="en-US" sz="2000" dirty="0">
                <a:latin typeface="Times New Roman" pitchFamily="18" charset="0"/>
                <a:cs typeface="Times New Roman" pitchFamily="18" charset="0"/>
              </a:rPr>
              <a:t>.</a:t>
            </a:r>
            <a:endParaRPr lang="ru-RU" sz="2000" dirty="0">
              <a:latin typeface="Times New Roman" pitchFamily="18" charset="0"/>
              <a:cs typeface="Times New Roman" pitchFamily="18" charset="0"/>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5616" y="3429000"/>
            <a:ext cx="7056784" cy="30007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872940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3600" dirty="0" smtClean="0">
                <a:latin typeface="Times New Roman" pitchFamily="18" charset="0"/>
                <a:cs typeface="Times New Roman" pitchFamily="18" charset="0"/>
              </a:rPr>
              <a:t>The Bank of America:</a:t>
            </a:r>
            <a:endParaRPr lang="ru-RU" sz="3600" dirty="0">
              <a:latin typeface="Times New Roman" pitchFamily="18" charset="0"/>
              <a:cs typeface="Times New Roman" pitchFamily="18" charset="0"/>
            </a:endParaRPr>
          </a:p>
        </p:txBody>
      </p:sp>
      <p:sp>
        <p:nvSpPr>
          <p:cNvPr id="3" name="Объект 2"/>
          <p:cNvSpPr>
            <a:spLocks noGrp="1"/>
          </p:cNvSpPr>
          <p:nvPr>
            <p:ph idx="1"/>
          </p:nvPr>
        </p:nvSpPr>
        <p:spPr/>
        <p:txBody>
          <a:bodyPr>
            <a:normAutofit/>
          </a:bodyPr>
          <a:lstStyle/>
          <a:p>
            <a:r>
              <a:rPr lang="en-US" sz="2000" b="1" dirty="0"/>
              <a:t>Bank</a:t>
            </a:r>
            <a:r>
              <a:rPr lang="en-US" sz="2000" dirty="0"/>
              <a:t> </a:t>
            </a:r>
            <a:r>
              <a:rPr lang="en-US" sz="2000" b="1" dirty="0"/>
              <a:t>of</a:t>
            </a:r>
            <a:r>
              <a:rPr lang="en-US" sz="2000" dirty="0"/>
              <a:t> </a:t>
            </a:r>
            <a:r>
              <a:rPr lang="en-US" sz="2000" b="1" dirty="0"/>
              <a:t>America</a:t>
            </a:r>
            <a:r>
              <a:rPr lang="en-US" sz="2000" dirty="0"/>
              <a:t>, in full </a:t>
            </a:r>
            <a:r>
              <a:rPr lang="en-US" sz="2000" b="1" dirty="0"/>
              <a:t>Bank</a:t>
            </a:r>
            <a:r>
              <a:rPr lang="en-US" sz="2000" dirty="0"/>
              <a:t> </a:t>
            </a:r>
            <a:r>
              <a:rPr lang="en-US" sz="2000" b="1" dirty="0"/>
              <a:t>of</a:t>
            </a:r>
            <a:r>
              <a:rPr lang="en-US" sz="2000" dirty="0"/>
              <a:t> </a:t>
            </a:r>
            <a:r>
              <a:rPr lang="en-US" sz="2000" b="1" dirty="0"/>
              <a:t>America</a:t>
            </a:r>
            <a:r>
              <a:rPr lang="en-US" sz="2000" dirty="0"/>
              <a:t> Corporation, one of the largest </a:t>
            </a:r>
            <a:r>
              <a:rPr lang="en-US" sz="2000" b="1" dirty="0"/>
              <a:t>banking</a:t>
            </a:r>
            <a:r>
              <a:rPr lang="en-US" sz="2000" dirty="0"/>
              <a:t> and financial services brands and corporations in the United States. It was formed through NationsBank’s acquisition of BankAmerica in 1998. </a:t>
            </a:r>
            <a:r>
              <a:rPr lang="en-US" sz="2000" b="1" dirty="0"/>
              <a:t>Bank</a:t>
            </a:r>
            <a:r>
              <a:rPr lang="en-US" sz="2000" dirty="0"/>
              <a:t> </a:t>
            </a:r>
            <a:r>
              <a:rPr lang="en-US" sz="2000" b="1" dirty="0"/>
              <a:t>of</a:t>
            </a:r>
            <a:r>
              <a:rPr lang="en-US" sz="2000" dirty="0"/>
              <a:t> </a:t>
            </a:r>
            <a:r>
              <a:rPr lang="en-US" sz="2000" b="1" dirty="0"/>
              <a:t>America</a:t>
            </a:r>
            <a:r>
              <a:rPr lang="en-US" sz="2000" dirty="0"/>
              <a:t> is headquartered in Charlotte, North Carolina. The </a:t>
            </a:r>
            <a:r>
              <a:rPr lang="en-US" sz="2000" b="1" dirty="0"/>
              <a:t>bank</a:t>
            </a:r>
            <a:r>
              <a:rPr lang="en-US" sz="2000" dirty="0"/>
              <a:t>’s history dates to 1904 when </a:t>
            </a:r>
            <a:r>
              <a:rPr lang="en-US" sz="2000" dirty="0" err="1"/>
              <a:t>Amadeo</a:t>
            </a:r>
            <a:r>
              <a:rPr lang="en-US" sz="2000" dirty="0"/>
              <a:t> Peter </a:t>
            </a:r>
            <a:r>
              <a:rPr lang="en-US" sz="2000" dirty="0" err="1"/>
              <a:t>Giannini</a:t>
            </a:r>
            <a:r>
              <a:rPr lang="en-US" sz="2000" dirty="0"/>
              <a:t> opened the </a:t>
            </a:r>
            <a:r>
              <a:rPr lang="en-US" sz="2000" b="1" dirty="0"/>
              <a:t>Bank</a:t>
            </a:r>
            <a:r>
              <a:rPr lang="en-US" sz="2000" dirty="0"/>
              <a:t> </a:t>
            </a:r>
            <a:r>
              <a:rPr lang="en-US" sz="2000" b="1" dirty="0"/>
              <a:t>of</a:t>
            </a:r>
            <a:r>
              <a:rPr lang="en-US" sz="2000" dirty="0"/>
              <a:t> Italy in San Francisco.</a:t>
            </a:r>
            <a:endParaRPr lang="ru-RU" sz="2000" dirty="0">
              <a:latin typeface="Times New Roman" pitchFamily="18" charset="0"/>
              <a:cs typeface="Times New Roman" pitchFamily="18" charset="0"/>
            </a:endParaRP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624" y="3861048"/>
            <a:ext cx="6984776" cy="28529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245900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3600" dirty="0" smtClean="0">
                <a:latin typeface="Times New Roman" pitchFamily="18" charset="0"/>
                <a:cs typeface="Times New Roman" pitchFamily="18" charset="0"/>
              </a:rPr>
              <a:t>The Merrill Lynch:</a:t>
            </a:r>
            <a:endParaRPr lang="ru-RU" sz="3600" dirty="0">
              <a:latin typeface="Times New Roman" pitchFamily="18" charset="0"/>
              <a:cs typeface="Times New Roman" pitchFamily="18" charset="0"/>
            </a:endParaRPr>
          </a:p>
        </p:txBody>
      </p:sp>
      <p:sp>
        <p:nvSpPr>
          <p:cNvPr id="3" name="Объект 2"/>
          <p:cNvSpPr>
            <a:spLocks noGrp="1"/>
          </p:cNvSpPr>
          <p:nvPr>
            <p:ph idx="1"/>
          </p:nvPr>
        </p:nvSpPr>
        <p:spPr/>
        <p:txBody>
          <a:bodyPr>
            <a:normAutofit/>
          </a:bodyPr>
          <a:lstStyle/>
          <a:p>
            <a:r>
              <a:rPr lang="en-US" sz="2000" b="1" dirty="0"/>
              <a:t>Merrill</a:t>
            </a:r>
            <a:r>
              <a:rPr lang="en-US" sz="2000" dirty="0"/>
              <a:t> (officially </a:t>
            </a:r>
            <a:r>
              <a:rPr lang="en-US" sz="2000" b="1" dirty="0"/>
              <a:t>Merrill</a:t>
            </a:r>
            <a:r>
              <a:rPr lang="en-US" sz="2000" dirty="0"/>
              <a:t> </a:t>
            </a:r>
            <a:r>
              <a:rPr lang="en-US" sz="2000" b="1" dirty="0"/>
              <a:t>Lynch</a:t>
            </a:r>
            <a:r>
              <a:rPr lang="en-US" sz="2000" dirty="0"/>
              <a:t>, Pierce, </a:t>
            </a:r>
            <a:r>
              <a:rPr lang="en-US" sz="2000" dirty="0" err="1"/>
              <a:t>Fenner</a:t>
            </a:r>
            <a:r>
              <a:rPr lang="en-US" sz="2000" dirty="0"/>
              <a:t> &amp; Smith Incorporated), previously branded </a:t>
            </a:r>
            <a:r>
              <a:rPr lang="en-US" sz="2000" b="1" dirty="0"/>
              <a:t>Merrill</a:t>
            </a:r>
            <a:r>
              <a:rPr lang="en-US" sz="2000" dirty="0"/>
              <a:t> </a:t>
            </a:r>
            <a:r>
              <a:rPr lang="en-US" sz="2000" b="1" dirty="0"/>
              <a:t>Lynch</a:t>
            </a:r>
            <a:r>
              <a:rPr lang="en-US" sz="2000" dirty="0"/>
              <a:t>, is an American investment management and wealth management division of Bank of America. Along with </a:t>
            </a:r>
            <a:r>
              <a:rPr lang="en-US" sz="2000" dirty="0" err="1"/>
              <a:t>BofA</a:t>
            </a:r>
            <a:r>
              <a:rPr lang="en-US" sz="2000" dirty="0"/>
              <a:t> Securities, the investment banking arm, both firms engage in prime brokerage and broker-dealer activities.</a:t>
            </a:r>
            <a:endParaRPr lang="ru-RU" sz="2000" dirty="0">
              <a:latin typeface="Times New Roman" pitchFamily="18" charset="0"/>
              <a:cs typeface="Times New Roman" pitchFamily="18" charset="0"/>
            </a:endParaRP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3284984"/>
            <a:ext cx="7560840" cy="35730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7866597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3600" dirty="0" smtClean="0">
                <a:latin typeface="Times New Roman" pitchFamily="18" charset="0"/>
                <a:cs typeface="Times New Roman" pitchFamily="18" charset="0"/>
              </a:rPr>
              <a:t>The Wells Fargo:</a:t>
            </a:r>
            <a:endParaRPr lang="ru-RU" sz="3600" dirty="0">
              <a:latin typeface="Times New Roman" pitchFamily="18" charset="0"/>
              <a:cs typeface="Times New Roman" pitchFamily="18" charset="0"/>
            </a:endParaRPr>
          </a:p>
        </p:txBody>
      </p:sp>
      <p:sp>
        <p:nvSpPr>
          <p:cNvPr id="3" name="Объект 2"/>
          <p:cNvSpPr>
            <a:spLocks noGrp="1"/>
          </p:cNvSpPr>
          <p:nvPr>
            <p:ph idx="1"/>
          </p:nvPr>
        </p:nvSpPr>
        <p:spPr/>
        <p:txBody>
          <a:bodyPr>
            <a:normAutofit/>
          </a:bodyPr>
          <a:lstStyle/>
          <a:p>
            <a:r>
              <a:rPr lang="en-US" sz="2000" dirty="0">
                <a:latin typeface="Times New Roman" pitchFamily="18" charset="0"/>
                <a:cs typeface="Times New Roman" pitchFamily="18" charset="0"/>
              </a:rPr>
              <a:t>Wells Fargo &amp; Company is an American multinational financial services company with a significant presence around the world. The company operates in 35 countries and serves more than 70 million customers worldwide. It is a systemically important financial institution, according to the Financial Stability Board, and is considered one of the "Big Four banks" in the United States, along with JPMorgan Chase, Bank of America and Citigroup.</a:t>
            </a:r>
            <a:endParaRPr lang="ru-RU" sz="2000" dirty="0">
              <a:latin typeface="Times New Roman" pitchFamily="18" charset="0"/>
              <a:cs typeface="Times New Roman" pitchFamily="18" charset="0"/>
            </a:endParaRP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6" y="3861048"/>
            <a:ext cx="7776864" cy="29969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463775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3600" dirty="0" smtClean="0">
                <a:latin typeface="Times New Roman" pitchFamily="18" charset="0"/>
                <a:cs typeface="Times New Roman" pitchFamily="18" charset="0"/>
              </a:rPr>
              <a:t>Currencies inherent in PMR banks:</a:t>
            </a:r>
            <a:endParaRPr lang="ru-RU" sz="3600" dirty="0">
              <a:latin typeface="Times New Roman" pitchFamily="18" charset="0"/>
              <a:cs typeface="Times New Roman" pitchFamily="18" charset="0"/>
            </a:endParaRPr>
          </a:p>
        </p:txBody>
      </p:sp>
      <p:graphicFrame>
        <p:nvGraphicFramePr>
          <p:cNvPr id="5" name="Объект 4"/>
          <p:cNvGraphicFramePr>
            <a:graphicFrameLocks noGrp="1"/>
          </p:cNvGraphicFramePr>
          <p:nvPr>
            <p:ph idx="1"/>
            <p:extLst>
              <p:ext uri="{D42A27DB-BD31-4B8C-83A1-F6EECF244321}">
                <p14:modId xmlns:p14="http://schemas.microsoft.com/office/powerpoint/2010/main" val="548679225"/>
              </p:ext>
            </p:extLst>
          </p:nvPr>
        </p:nvGraphicFramePr>
        <p:xfrm>
          <a:off x="3131840" y="1844824"/>
          <a:ext cx="2736304" cy="1764784"/>
        </p:xfrm>
        <a:graphic>
          <a:graphicData uri="http://schemas.openxmlformats.org/drawingml/2006/table">
            <a:tbl>
              <a:tblPr firstRow="1" bandRow="1">
                <a:tableStyleId>{5C22544A-7EE6-4342-B048-85BDC9FD1C3A}</a:tableStyleId>
              </a:tblPr>
              <a:tblGrid>
                <a:gridCol w="288032"/>
                <a:gridCol w="288032"/>
                <a:gridCol w="360040"/>
                <a:gridCol w="288032"/>
                <a:gridCol w="288032"/>
                <a:gridCol w="288032"/>
                <a:gridCol w="360040"/>
                <a:gridCol w="216024"/>
                <a:gridCol w="360040"/>
              </a:tblGrid>
              <a:tr h="576064">
                <a:tc gridSpan="3">
                  <a:txBody>
                    <a:bodyPr/>
                    <a:lstStyle/>
                    <a:p>
                      <a:pPr algn="l"/>
                      <a:r>
                        <a:rPr lang="en-US" dirty="0" smtClean="0"/>
                        <a:t>APB:</a:t>
                      </a:r>
                      <a:endParaRPr lang="ru-RU" dirty="0"/>
                    </a:p>
                  </a:txBody>
                  <a:tcPr/>
                </a:tc>
                <a:tc hMerge="1">
                  <a:txBody>
                    <a:bodyPr/>
                    <a:lstStyle/>
                    <a:p>
                      <a:endParaRPr lang="ru-RU"/>
                    </a:p>
                  </a:txBody>
                  <a:tcPr/>
                </a:tc>
                <a:tc hMerge="1">
                  <a:txBody>
                    <a:bodyPr/>
                    <a:lstStyle/>
                    <a:p>
                      <a:endParaRPr lang="ru-RU"/>
                    </a:p>
                  </a:txBody>
                  <a:tcPr/>
                </a:tc>
                <a:tc gridSpan="3">
                  <a:txBody>
                    <a:bodyPr/>
                    <a:lstStyle/>
                    <a:p>
                      <a:r>
                        <a:rPr lang="en-US" dirty="0" err="1" smtClean="0"/>
                        <a:t>Sber</a:t>
                      </a:r>
                      <a:r>
                        <a:rPr lang="en-US" dirty="0" smtClean="0"/>
                        <a:t>:</a:t>
                      </a:r>
                      <a:endParaRPr lang="ru-RU" dirty="0"/>
                    </a:p>
                  </a:txBody>
                  <a:tcPr/>
                </a:tc>
                <a:tc hMerge="1">
                  <a:txBody>
                    <a:bodyPr/>
                    <a:lstStyle/>
                    <a:p>
                      <a:endParaRPr lang="ru-RU"/>
                    </a:p>
                  </a:txBody>
                  <a:tcPr/>
                </a:tc>
                <a:tc hMerge="1">
                  <a:txBody>
                    <a:bodyPr/>
                    <a:lstStyle/>
                    <a:p>
                      <a:endParaRPr lang="ru-RU"/>
                    </a:p>
                  </a:txBody>
                  <a:tcPr/>
                </a:tc>
                <a:tc gridSpan="3">
                  <a:txBody>
                    <a:bodyPr/>
                    <a:lstStyle/>
                    <a:p>
                      <a:r>
                        <a:rPr lang="en-US" dirty="0" smtClean="0"/>
                        <a:t>Exim:</a:t>
                      </a:r>
                      <a:endParaRPr lang="ru-RU" dirty="0"/>
                    </a:p>
                  </a:txBody>
                  <a:tcPr/>
                </a:tc>
                <a:tc hMerge="1">
                  <a:txBody>
                    <a:bodyPr/>
                    <a:lstStyle/>
                    <a:p>
                      <a:endParaRPr lang="ru-RU"/>
                    </a:p>
                  </a:txBody>
                  <a:tcPr/>
                </a:tc>
                <a:tc hMerge="1">
                  <a:txBody>
                    <a:bodyPr/>
                    <a:lstStyle/>
                    <a:p>
                      <a:endParaRPr lang="ru-RU"/>
                    </a:p>
                  </a:txBody>
                  <a:tcPr/>
                </a:tc>
              </a:tr>
              <a:tr h="370840">
                <a:tc>
                  <a:txBody>
                    <a:bodyPr/>
                    <a:lstStyle/>
                    <a:p>
                      <a:r>
                        <a:rPr lang="en-US" dirty="0" smtClean="0"/>
                        <a:t>Rup</a:t>
                      </a:r>
                      <a:endParaRPr lang="ru-RU" dirty="0"/>
                    </a:p>
                  </a:txBody>
                  <a:tcPr/>
                </a:tc>
                <a:tc>
                  <a:txBody>
                    <a:bodyPr/>
                    <a:lstStyle/>
                    <a:p>
                      <a:r>
                        <a:rPr lang="en-US" dirty="0" smtClean="0"/>
                        <a:t>Euro</a:t>
                      </a:r>
                      <a:endParaRPr lang="ru-RU" dirty="0"/>
                    </a:p>
                  </a:txBody>
                  <a:tcPr/>
                </a:tc>
                <a:tc>
                  <a:txBody>
                    <a:bodyPr/>
                    <a:lstStyle/>
                    <a:p>
                      <a:r>
                        <a:rPr lang="en-US" dirty="0" smtClean="0"/>
                        <a:t>USD</a:t>
                      </a:r>
                      <a:endParaRPr lang="ru-RU" dirty="0"/>
                    </a:p>
                  </a:txBody>
                  <a:tcPr/>
                </a:tc>
                <a:tc>
                  <a:txBody>
                    <a:bodyPr/>
                    <a:lstStyle/>
                    <a:p>
                      <a:r>
                        <a:rPr lang="en-US" dirty="0" smtClean="0"/>
                        <a:t>Rup</a:t>
                      </a:r>
                      <a:endParaRPr lang="ru-RU" dirty="0"/>
                    </a:p>
                  </a:txBody>
                  <a:tcPr/>
                </a:tc>
                <a:tc>
                  <a:txBody>
                    <a:bodyPr/>
                    <a:lstStyle/>
                    <a:p>
                      <a:r>
                        <a:rPr lang="en-US" dirty="0" smtClean="0"/>
                        <a:t>Euro</a:t>
                      </a:r>
                      <a:endParaRPr lang="ru-RU" dirty="0"/>
                    </a:p>
                  </a:txBody>
                  <a:tcPr/>
                </a:tc>
                <a:tc>
                  <a:txBody>
                    <a:bodyPr/>
                    <a:lstStyle/>
                    <a:p>
                      <a:r>
                        <a:rPr lang="en-US" dirty="0" smtClean="0"/>
                        <a:t>USD</a:t>
                      </a:r>
                      <a:endParaRPr lang="ru-RU" dirty="0"/>
                    </a:p>
                  </a:txBody>
                  <a:tcPr/>
                </a:tc>
                <a:tc>
                  <a:txBody>
                    <a:bodyPr/>
                    <a:lstStyle/>
                    <a:p>
                      <a:r>
                        <a:rPr lang="en-US" dirty="0" smtClean="0"/>
                        <a:t>Rup</a:t>
                      </a:r>
                      <a:endParaRPr lang="ru-RU" dirty="0"/>
                    </a:p>
                  </a:txBody>
                  <a:tcPr/>
                </a:tc>
                <a:tc>
                  <a:txBody>
                    <a:bodyPr/>
                    <a:lstStyle/>
                    <a:p>
                      <a:r>
                        <a:rPr lang="en-US" dirty="0" smtClean="0"/>
                        <a:t>Euro</a:t>
                      </a:r>
                      <a:endParaRPr lang="ru-RU" dirty="0"/>
                    </a:p>
                  </a:txBody>
                  <a:tcPr/>
                </a:tc>
                <a:tc>
                  <a:txBody>
                    <a:bodyPr/>
                    <a:lstStyle/>
                    <a:p>
                      <a:r>
                        <a:rPr lang="en-US" dirty="0" smtClean="0"/>
                        <a:t>USD</a:t>
                      </a:r>
                      <a:endParaRPr lang="ru-RU" dirty="0"/>
                    </a:p>
                  </a:txBody>
                  <a:tcPr/>
                </a:tc>
              </a:tr>
            </a:tbl>
          </a:graphicData>
        </a:graphic>
      </p:graphicFrame>
    </p:spTree>
    <p:extLst>
      <p:ext uri="{BB962C8B-B14F-4D97-AF65-F5344CB8AC3E}">
        <p14:creationId xmlns:p14="http://schemas.microsoft.com/office/powerpoint/2010/main" val="32434813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642194"/>
          </a:xfrm>
        </p:spPr>
        <p:txBody>
          <a:bodyPr>
            <a:normAutofit fontScale="90000"/>
          </a:bodyPr>
          <a:lstStyle/>
          <a:p>
            <a:r>
              <a:rPr lang="en-US" dirty="0">
                <a:latin typeface="Times New Roman" pitchFamily="18" charset="0"/>
                <a:cs typeface="Times New Roman" pitchFamily="18" charset="0"/>
              </a:rPr>
              <a:t>The following banks are located in </a:t>
            </a:r>
            <a:r>
              <a:rPr lang="en-US" dirty="0" err="1">
                <a:latin typeface="Times New Roman" pitchFamily="18" charset="0"/>
                <a:cs typeface="Times New Roman" pitchFamily="18" charset="0"/>
              </a:rPr>
              <a:t>Transnistria</a:t>
            </a:r>
            <a:r>
              <a:rPr lang="en-US" dirty="0">
                <a:latin typeface="Times New Roman" pitchFamily="18" charset="0"/>
                <a:cs typeface="Times New Roman" pitchFamily="18" charset="0"/>
              </a:rPr>
              <a:t>. Such as: </a:t>
            </a:r>
            <a:r>
              <a:rPr lang="en-US" dirty="0" err="1">
                <a:latin typeface="Times New Roman" pitchFamily="18" charset="0"/>
                <a:cs typeface="Times New Roman" pitchFamily="18" charset="0"/>
              </a:rPr>
              <a:t>Agroprombank</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Sberbank</a:t>
            </a:r>
            <a:r>
              <a:rPr lang="en-US" dirty="0">
                <a:latin typeface="Times New Roman" pitchFamily="18" charset="0"/>
                <a:cs typeface="Times New Roman" pitchFamily="18" charset="0"/>
              </a:rPr>
              <a:t>, </a:t>
            </a:r>
            <a:r>
              <a:rPr lang="en-US" dirty="0" err="1" smtClean="0">
                <a:latin typeface="Times New Roman" pitchFamily="18" charset="0"/>
                <a:cs typeface="Times New Roman" pitchFamily="18" charset="0"/>
              </a:rPr>
              <a:t>Eximbank</a:t>
            </a:r>
            <a:endParaRPr lang="ru-RU" dirty="0">
              <a:latin typeface="Times New Roman" pitchFamily="18" charset="0"/>
              <a:cs typeface="Times New Roman" pitchFamily="18" charset="0"/>
            </a:endParaRPr>
          </a:p>
        </p:txBody>
      </p:sp>
      <p:pic>
        <p:nvPicPr>
          <p:cNvPr id="2050" name="Picture 2" descr="C:\Users\Kowaido2508\Downloads\Agroprombank-g.-Rybnicza.jpe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3568" y="2780928"/>
            <a:ext cx="2412776" cy="2323679"/>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descr="C:\Users\Kowaido2508\Downloads\pk-2019-sberbank-21_11_19-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51920" y="2798731"/>
            <a:ext cx="2033588" cy="232367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C:\Users\Kowaido2508\Downloads\img_9477_adresnik_eksimbank.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624228" y="2798731"/>
            <a:ext cx="1944216" cy="2354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8750718"/>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39552" y="476672"/>
            <a:ext cx="8229600" cy="2664296"/>
          </a:xfrm>
        </p:spPr>
        <p:txBody>
          <a:bodyPr>
            <a:normAutofit fontScale="90000"/>
          </a:bodyPr>
          <a:lstStyle/>
          <a:p>
            <a:r>
              <a:rPr lang="en-US" dirty="0">
                <a:latin typeface="Times New Roman" pitchFamily="18" charset="0"/>
                <a:cs typeface="Times New Roman" pitchFamily="18" charset="0"/>
              </a:rPr>
              <a:t>And if we consider the </a:t>
            </a:r>
            <a:r>
              <a:rPr lang="en-US" dirty="0" smtClean="0">
                <a:latin typeface="Times New Roman" pitchFamily="18" charset="0"/>
                <a:cs typeface="Times New Roman" pitchFamily="18" charset="0"/>
              </a:rPr>
              <a:t>US</a:t>
            </a:r>
            <a:r>
              <a:rPr lang="en-US" dirty="0">
                <a:latin typeface="Times New Roman" pitchFamily="18" charset="0"/>
                <a:cs typeface="Times New Roman" pitchFamily="18" charset="0"/>
              </a:rPr>
              <a:t>A</a:t>
            </a:r>
            <a:r>
              <a:rPr lang="en-US" dirty="0" smtClean="0">
                <a:latin typeface="Times New Roman" pitchFamily="18" charset="0"/>
                <a:cs typeface="Times New Roman" pitchFamily="18" charset="0"/>
              </a:rPr>
              <a:t> </a:t>
            </a:r>
            <a:r>
              <a:rPr lang="en-US" dirty="0">
                <a:latin typeface="Times New Roman" pitchFamily="18" charset="0"/>
                <a:cs typeface="Times New Roman" pitchFamily="18" charset="0"/>
              </a:rPr>
              <a:t>Banks, then there are also a certain number of them</a:t>
            </a:r>
            <a:r>
              <a:rPr lang="en-US" dirty="0" smtClean="0">
                <a:latin typeface="Times New Roman" pitchFamily="18" charset="0"/>
                <a:cs typeface="Times New Roman" pitchFamily="18" charset="0"/>
              </a:rPr>
              <a:t>.</a:t>
            </a:r>
            <a:r>
              <a:rPr lang="ru-RU" dirty="0" smtClean="0">
                <a:latin typeface="Times New Roman" pitchFamily="18" charset="0"/>
                <a:cs typeface="Times New Roman" pitchFamily="18" charset="0"/>
              </a:rPr>
              <a:t/>
            </a:r>
            <a:br>
              <a:rPr lang="ru-RU" dirty="0" smtClean="0">
                <a:latin typeface="Times New Roman" pitchFamily="18" charset="0"/>
                <a:cs typeface="Times New Roman" pitchFamily="18" charset="0"/>
              </a:rPr>
            </a:br>
            <a:r>
              <a:rPr lang="en-US" dirty="0">
                <a:latin typeface="Times New Roman" pitchFamily="18" charset="0"/>
                <a:cs typeface="Times New Roman" pitchFamily="18" charset="0"/>
              </a:rPr>
              <a:t>Here we can see certain banks</a:t>
            </a:r>
            <a:r>
              <a:rPr lang="en-US" dirty="0" smtClean="0">
                <a:latin typeface="Times New Roman" pitchFamily="18" charset="0"/>
                <a:cs typeface="Times New Roman" pitchFamily="18" charset="0"/>
              </a:rPr>
              <a:t>:</a:t>
            </a:r>
            <a:r>
              <a:rPr lang="ru-RU" dirty="0" smtClean="0">
                <a:latin typeface="Times New Roman" pitchFamily="18" charset="0"/>
                <a:cs typeface="Times New Roman" pitchFamily="18" charset="0"/>
              </a:rPr>
              <a:t/>
            </a:r>
            <a:br>
              <a:rPr lang="ru-RU" dirty="0" smtClean="0">
                <a:latin typeface="Times New Roman" pitchFamily="18" charset="0"/>
                <a:cs typeface="Times New Roman" pitchFamily="18" charset="0"/>
              </a:rPr>
            </a:br>
            <a:r>
              <a:rPr lang="ru-RU" dirty="0" smtClean="0"/>
              <a:t/>
            </a:r>
            <a:br>
              <a:rPr lang="ru-RU" dirty="0" smtClean="0"/>
            </a:br>
            <a:endParaRPr lang="ru-RU"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2708920"/>
            <a:ext cx="2915815" cy="20443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59986" y="2708920"/>
            <a:ext cx="2592288" cy="2058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76936" y="2673165"/>
            <a:ext cx="2411760" cy="2058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85171180"/>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67544" y="476672"/>
            <a:ext cx="8229600" cy="1143000"/>
          </a:xfrm>
        </p:spPr>
        <p:txBody>
          <a:bodyPr>
            <a:normAutofit fontScale="90000"/>
          </a:bodyPr>
          <a:lstStyle/>
          <a:p>
            <a:r>
              <a:rPr lang="en-US" sz="1600" dirty="0">
                <a:latin typeface="Times New Roman" pitchFamily="18" charset="0"/>
                <a:cs typeface="Times New Roman" pitchFamily="18" charset="0"/>
              </a:rPr>
              <a:t>I think it would not be superfluous to tell you about the Banking system in </a:t>
            </a:r>
            <a:r>
              <a:rPr lang="en-US" sz="1600" dirty="0" err="1">
                <a:latin typeface="Times New Roman" pitchFamily="18" charset="0"/>
                <a:cs typeface="Times New Roman" pitchFamily="18" charset="0"/>
              </a:rPr>
              <a:t>Transnistria</a:t>
            </a:r>
            <a:r>
              <a:rPr lang="en-US" sz="1600" dirty="0">
                <a:latin typeface="Times New Roman" pitchFamily="18" charset="0"/>
                <a:cs typeface="Times New Roman" pitchFamily="18" charset="0"/>
              </a:rPr>
              <a:t> and the United States. And I think we should first tell you about the Banking system of </a:t>
            </a:r>
            <a:r>
              <a:rPr lang="en-US" sz="1600" dirty="0" err="1">
                <a:latin typeface="Times New Roman" pitchFamily="18" charset="0"/>
                <a:cs typeface="Times New Roman" pitchFamily="18" charset="0"/>
              </a:rPr>
              <a:t>Transnistria</a:t>
            </a:r>
            <a:r>
              <a:rPr lang="en-US" sz="1600" dirty="0">
                <a:latin typeface="Times New Roman" pitchFamily="18" charset="0"/>
                <a:cs typeface="Times New Roman" pitchFamily="18" charset="0"/>
              </a:rPr>
              <a:t>. To understand how it works, and later to affect the monetary system</a:t>
            </a:r>
            <a:r>
              <a:rPr lang="en-US" sz="1600" dirty="0" smtClean="0">
                <a:latin typeface="Times New Roman" pitchFamily="18" charset="0"/>
                <a:cs typeface="Times New Roman" pitchFamily="18" charset="0"/>
              </a:rPr>
              <a:t>.</a:t>
            </a:r>
            <a:r>
              <a:rPr lang="ru-RU" sz="1600" dirty="0" smtClean="0">
                <a:latin typeface="Times New Roman" pitchFamily="18" charset="0"/>
                <a:cs typeface="Times New Roman" pitchFamily="18" charset="0"/>
              </a:rPr>
              <a:t> </a:t>
            </a:r>
            <a:r>
              <a:rPr lang="en-US" sz="1600" dirty="0">
                <a:latin typeface="Times New Roman" pitchFamily="18" charset="0"/>
                <a:cs typeface="Times New Roman" pitchFamily="18" charset="0"/>
              </a:rPr>
              <a:t>In any case, I will tell you about the Banking system as a whole, and then I will touch on statistics</a:t>
            </a:r>
            <a:r>
              <a:rPr lang="en-US" sz="1600" dirty="0" smtClean="0">
                <a:latin typeface="Times New Roman" pitchFamily="18" charset="0"/>
                <a:cs typeface="Times New Roman" pitchFamily="18" charset="0"/>
              </a:rPr>
              <a:t>.</a:t>
            </a:r>
            <a:r>
              <a:rPr lang="ru-RU" sz="1600" dirty="0" smtClean="0">
                <a:latin typeface="Times New Roman" pitchFamily="18" charset="0"/>
                <a:cs typeface="Times New Roman" pitchFamily="18" charset="0"/>
              </a:rPr>
              <a:t>  </a:t>
            </a:r>
            <a:r>
              <a:rPr lang="en-US" sz="1600" dirty="0" smtClean="0">
                <a:latin typeface="Times New Roman" pitchFamily="18" charset="0"/>
                <a:cs typeface="Times New Roman" pitchFamily="18" charset="0"/>
              </a:rPr>
              <a:t>The </a:t>
            </a:r>
            <a:r>
              <a:rPr lang="en-US" sz="1600" dirty="0">
                <a:latin typeface="Times New Roman" pitchFamily="18" charset="0"/>
                <a:cs typeface="Times New Roman" pitchFamily="18" charset="0"/>
              </a:rPr>
              <a:t>banking system is a set of different types of national banks and credit institutions operating within the framework of a common monetary mechanism. The banking system includes a central bank, a network of commercial banks and other credit and settlement centers. The central bank conducts state emission and currency policy, being the core of the reserve system. Commercial banks carry out all other types of banking operations</a:t>
            </a:r>
            <a:r>
              <a:rPr lang="en-US" sz="1600" dirty="0" smtClean="0">
                <a:latin typeface="Times New Roman" pitchFamily="18" charset="0"/>
                <a:cs typeface="Times New Roman" pitchFamily="18" charset="0"/>
              </a:rPr>
              <a:t>.</a:t>
            </a:r>
            <a:r>
              <a:rPr lang="ru-RU" sz="1600" dirty="0" smtClean="0">
                <a:latin typeface="Times New Roman" pitchFamily="18" charset="0"/>
                <a:cs typeface="Times New Roman" pitchFamily="18" charset="0"/>
              </a:rPr>
              <a:t> </a:t>
            </a:r>
            <a:br>
              <a:rPr lang="ru-RU" sz="1600" dirty="0" smtClean="0">
                <a:latin typeface="Times New Roman" pitchFamily="18" charset="0"/>
                <a:cs typeface="Times New Roman" pitchFamily="18" charset="0"/>
              </a:rPr>
            </a:br>
            <a:endParaRPr lang="ru-RU" sz="1600" dirty="0">
              <a:latin typeface="Times New Roman" pitchFamily="18" charset="0"/>
              <a:cs typeface="Times New Roman" pitchFamily="18" charset="0"/>
            </a:endParaRPr>
          </a:p>
        </p:txBody>
      </p:sp>
      <p:sp>
        <p:nvSpPr>
          <p:cNvPr id="3" name="Объект 2"/>
          <p:cNvSpPr>
            <a:spLocks noGrp="1"/>
          </p:cNvSpPr>
          <p:nvPr>
            <p:ph idx="1"/>
          </p:nvPr>
        </p:nvSpPr>
        <p:spPr>
          <a:xfrm>
            <a:off x="539552" y="1988840"/>
            <a:ext cx="8229600" cy="4525963"/>
          </a:xfrm>
        </p:spPr>
        <p:txBody>
          <a:bodyPr>
            <a:normAutofit/>
          </a:bodyPr>
          <a:lstStyle/>
          <a:p>
            <a:r>
              <a:rPr lang="en-US" sz="1600" dirty="0">
                <a:latin typeface="Times New Roman" pitchFamily="18" charset="0"/>
                <a:cs typeface="Times New Roman" pitchFamily="18" charset="0"/>
              </a:rPr>
              <a:t>As an example, the banking system of </a:t>
            </a:r>
            <a:r>
              <a:rPr lang="en-US" sz="1600" dirty="0" err="1">
                <a:latin typeface="Times New Roman" pitchFamily="18" charset="0"/>
                <a:cs typeface="Times New Roman" pitchFamily="18" charset="0"/>
              </a:rPr>
              <a:t>Transnistria</a:t>
            </a:r>
            <a:r>
              <a:rPr lang="en-US" sz="1600" dirty="0">
                <a:latin typeface="Times New Roman" pitchFamily="18" charset="0"/>
                <a:cs typeface="Times New Roman" pitchFamily="18" charset="0"/>
              </a:rPr>
              <a:t> can be cited</a:t>
            </a:r>
            <a:r>
              <a:rPr lang="en-US" sz="1600" dirty="0" smtClean="0">
                <a:latin typeface="Times New Roman" pitchFamily="18" charset="0"/>
                <a:cs typeface="Times New Roman" pitchFamily="18" charset="0"/>
              </a:rPr>
              <a:t>.</a:t>
            </a:r>
            <a:r>
              <a:rPr lang="ru-RU" sz="1600" dirty="0" smtClean="0">
                <a:latin typeface="Times New Roman" pitchFamily="18" charset="0"/>
                <a:cs typeface="Times New Roman" pitchFamily="18" charset="0"/>
              </a:rPr>
              <a:t> </a:t>
            </a:r>
            <a:endParaRPr lang="en-US" sz="1600" dirty="0" smtClean="0">
              <a:latin typeface="Times New Roman" pitchFamily="18" charset="0"/>
              <a:cs typeface="Times New Roman" pitchFamily="18" charset="0"/>
            </a:endParaRPr>
          </a:p>
          <a:p>
            <a:endParaRPr lang="en-US" sz="1600" dirty="0">
              <a:latin typeface="Times New Roman" pitchFamily="18" charset="0"/>
              <a:cs typeface="Times New Roman" pitchFamily="18" charset="0"/>
            </a:endParaRPr>
          </a:p>
          <a:p>
            <a:endParaRPr lang="en-US" sz="1600" dirty="0" smtClean="0">
              <a:latin typeface="Times New Roman" pitchFamily="18" charset="0"/>
              <a:cs typeface="Times New Roman" pitchFamily="18" charset="0"/>
            </a:endParaRPr>
          </a:p>
          <a:p>
            <a:endParaRPr lang="ru-RU" sz="1600" dirty="0" smtClean="0">
              <a:latin typeface="Times New Roman" pitchFamily="18" charset="0"/>
              <a:cs typeface="Times New Roman" pitchFamily="18" charset="0"/>
            </a:endParaRPr>
          </a:p>
          <a:p>
            <a:pPr marL="0" indent="0" algn="ctr">
              <a:buNone/>
            </a:pPr>
            <a:r>
              <a:rPr lang="en-US" sz="2400" b="1" dirty="0" smtClean="0">
                <a:latin typeface="Times New Roman" pitchFamily="18" charset="0"/>
                <a:cs typeface="Times New Roman" pitchFamily="18" charset="0"/>
              </a:rPr>
              <a:t>With </a:t>
            </a:r>
            <a:r>
              <a:rPr lang="en-US" sz="2400" b="1" dirty="0">
                <a:latin typeface="Times New Roman" pitchFamily="18" charset="0"/>
                <a:cs typeface="Times New Roman" pitchFamily="18" charset="0"/>
              </a:rPr>
              <a:t>regard to the Banking System in </a:t>
            </a:r>
            <a:r>
              <a:rPr lang="en-US" sz="2400" b="1" dirty="0" err="1" smtClean="0">
                <a:latin typeface="Times New Roman" pitchFamily="18" charset="0"/>
                <a:cs typeface="Times New Roman" pitchFamily="18" charset="0"/>
              </a:rPr>
              <a:t>Transnistria</a:t>
            </a:r>
            <a:r>
              <a:rPr lang="ru-RU" sz="2400" b="1" dirty="0" smtClean="0">
                <a:latin typeface="Times New Roman" pitchFamily="18" charset="0"/>
                <a:cs typeface="Times New Roman" pitchFamily="18" charset="0"/>
              </a:rPr>
              <a:t>:</a:t>
            </a:r>
          </a:p>
          <a:p>
            <a:r>
              <a:rPr lang="ru-RU" sz="1600" dirty="0" smtClean="0">
                <a:latin typeface="Times New Roman" pitchFamily="18" charset="0"/>
                <a:cs typeface="Times New Roman" pitchFamily="18" charset="0"/>
              </a:rPr>
              <a:t>   </a:t>
            </a:r>
            <a:r>
              <a:rPr lang="en-US" sz="1600" dirty="0" smtClean="0">
                <a:latin typeface="Times New Roman" pitchFamily="18" charset="0"/>
                <a:cs typeface="Times New Roman" pitchFamily="18" charset="0"/>
              </a:rPr>
              <a:t>The </a:t>
            </a:r>
            <a:r>
              <a:rPr lang="en-US" sz="1600" dirty="0">
                <a:latin typeface="Times New Roman" pitchFamily="18" charset="0"/>
                <a:cs typeface="Times New Roman" pitchFamily="18" charset="0"/>
              </a:rPr>
              <a:t>banking system of </a:t>
            </a:r>
            <a:r>
              <a:rPr lang="en-US" sz="1600" dirty="0" err="1">
                <a:latin typeface="Times New Roman" pitchFamily="18" charset="0"/>
                <a:cs typeface="Times New Roman" pitchFamily="18" charset="0"/>
              </a:rPr>
              <a:t>Transnistria</a:t>
            </a:r>
            <a:r>
              <a:rPr lang="en-US" sz="1600" dirty="0">
                <a:latin typeface="Times New Roman" pitchFamily="18" charset="0"/>
                <a:cs typeface="Times New Roman" pitchFamily="18" charset="0"/>
              </a:rPr>
              <a:t> as an independent state began to take shape at the end of 1992. It consists of two levels: the </a:t>
            </a:r>
            <a:r>
              <a:rPr lang="en-US" sz="1600" dirty="0" err="1">
                <a:latin typeface="Times New Roman" pitchFamily="18" charset="0"/>
                <a:cs typeface="Times New Roman" pitchFamily="18" charset="0"/>
              </a:rPr>
              <a:t>Pridnestrovian</a:t>
            </a:r>
            <a:r>
              <a:rPr lang="en-US" sz="1600" dirty="0">
                <a:latin typeface="Times New Roman" pitchFamily="18" charset="0"/>
                <a:cs typeface="Times New Roman" pitchFamily="18" charset="0"/>
              </a:rPr>
              <a:t> Republican Bank and commercial banks</a:t>
            </a:r>
            <a:r>
              <a:rPr lang="en-US" sz="1600" dirty="0" smtClean="0">
                <a:latin typeface="Times New Roman" pitchFamily="18" charset="0"/>
                <a:cs typeface="Times New Roman" pitchFamily="18" charset="0"/>
              </a:rPr>
              <a:t>.</a:t>
            </a:r>
            <a:endParaRPr lang="en-US" sz="1600" dirty="0">
              <a:latin typeface="Times New Roman" pitchFamily="18" charset="0"/>
              <a:cs typeface="Times New Roman" pitchFamily="18" charset="0"/>
            </a:endParaRPr>
          </a:p>
          <a:p>
            <a:r>
              <a:rPr lang="ru-RU" sz="1600" dirty="0" smtClean="0">
                <a:latin typeface="Times New Roman" pitchFamily="18" charset="0"/>
                <a:cs typeface="Times New Roman" pitchFamily="18" charset="0"/>
              </a:rPr>
              <a:t> </a:t>
            </a:r>
            <a:r>
              <a:rPr lang="en-US" sz="1600" dirty="0" smtClean="0">
                <a:latin typeface="Times New Roman" pitchFamily="18" charset="0"/>
                <a:cs typeface="Times New Roman" pitchFamily="18" charset="0"/>
              </a:rPr>
              <a:t>The </a:t>
            </a:r>
            <a:r>
              <a:rPr lang="en-US" sz="1600" dirty="0">
                <a:latin typeface="Times New Roman" pitchFamily="18" charset="0"/>
                <a:cs typeface="Times New Roman" pitchFamily="18" charset="0"/>
              </a:rPr>
              <a:t>Republican Bank regulates capital adequacy and risk, sets minimum capital requirements for all commercial banks registered in the country</a:t>
            </a:r>
            <a:r>
              <a:rPr lang="en-US" sz="1600" dirty="0" smtClean="0">
                <a:latin typeface="Times New Roman" pitchFamily="18" charset="0"/>
                <a:cs typeface="Times New Roman" pitchFamily="18" charset="0"/>
              </a:rPr>
              <a:t>.</a:t>
            </a:r>
            <a:r>
              <a:rPr lang="ru-RU" sz="1600" dirty="0" smtClean="0">
                <a:latin typeface="Times New Roman" pitchFamily="18" charset="0"/>
                <a:cs typeface="Times New Roman" pitchFamily="18" charset="0"/>
              </a:rPr>
              <a:t> </a:t>
            </a:r>
            <a:r>
              <a:rPr lang="en-US" sz="1600" dirty="0" err="1">
                <a:latin typeface="Times New Roman" pitchFamily="18" charset="0"/>
                <a:cs typeface="Times New Roman" pitchFamily="18" charset="0"/>
              </a:rPr>
              <a:t>Transnistria</a:t>
            </a:r>
            <a:r>
              <a:rPr lang="en-US" sz="1600" dirty="0">
                <a:latin typeface="Times New Roman" pitchFamily="18" charset="0"/>
                <a:cs typeface="Times New Roman" pitchFamily="18" charset="0"/>
              </a:rPr>
              <a:t> is one of those republics that was able to create its own monetary system and for 20 years it has continued to remain as we know it at the </a:t>
            </a:r>
            <a:r>
              <a:rPr lang="en-US" sz="1600" dirty="0" smtClean="0">
                <a:latin typeface="Times New Roman" pitchFamily="18" charset="0"/>
                <a:cs typeface="Times New Roman" pitchFamily="18" charset="0"/>
              </a:rPr>
              <a:t>moment.</a:t>
            </a:r>
            <a:endParaRPr lang="ru-RU" sz="1600" dirty="0" smtClean="0">
              <a:latin typeface="Times New Roman" pitchFamily="18" charset="0"/>
              <a:cs typeface="Times New Roman" pitchFamily="18" charset="0"/>
            </a:endParaRPr>
          </a:p>
          <a:p>
            <a:pPr marL="0" indent="0" algn="ctr">
              <a:buNone/>
            </a:pPr>
            <a:r>
              <a:rPr lang="en-US" sz="2400" b="1" dirty="0">
                <a:latin typeface="Times New Roman" pitchFamily="18" charset="0"/>
                <a:cs typeface="Times New Roman" pitchFamily="18" charset="0"/>
              </a:rPr>
              <a:t>The currency of </a:t>
            </a:r>
            <a:r>
              <a:rPr lang="en-US" sz="2400" b="1" dirty="0" err="1" smtClean="0">
                <a:latin typeface="Times New Roman" pitchFamily="18" charset="0"/>
                <a:cs typeface="Times New Roman" pitchFamily="18" charset="0"/>
              </a:rPr>
              <a:t>Transnistria</a:t>
            </a:r>
            <a:r>
              <a:rPr lang="ru-RU" sz="2400" b="1" dirty="0">
                <a:latin typeface="Times New Roman" pitchFamily="18" charset="0"/>
                <a:cs typeface="Times New Roman" pitchFamily="18" charset="0"/>
              </a:rPr>
              <a:t>:</a:t>
            </a:r>
            <a:endParaRPr lang="ru-RU" sz="2400" b="1" dirty="0" smtClean="0">
              <a:latin typeface="Times New Roman" pitchFamily="18" charset="0"/>
              <a:cs typeface="Times New Roman" pitchFamily="18" charset="0"/>
            </a:endParaRPr>
          </a:p>
          <a:p>
            <a:r>
              <a:rPr lang="en-US" sz="1600" dirty="0" err="1" smtClean="0">
                <a:latin typeface="Times New Roman" pitchFamily="18" charset="0"/>
                <a:cs typeface="Times New Roman" pitchFamily="18" charset="0"/>
              </a:rPr>
              <a:t>Transnistria</a:t>
            </a:r>
            <a:r>
              <a:rPr lang="en-US" sz="1600" dirty="0" smtClean="0">
                <a:latin typeface="Times New Roman" pitchFamily="18" charset="0"/>
                <a:cs typeface="Times New Roman" pitchFamily="18" charset="0"/>
              </a:rPr>
              <a:t> </a:t>
            </a:r>
            <a:r>
              <a:rPr lang="en-US" sz="1600" dirty="0">
                <a:latin typeface="Times New Roman" pitchFamily="18" charset="0"/>
                <a:cs typeface="Times New Roman" pitchFamily="18" charset="0"/>
              </a:rPr>
              <a:t>has its own currency, as in many other countries. However, little is known about her. But in comparison with others, it is much cheaper in value than completely different currencies</a:t>
            </a:r>
            <a:r>
              <a:rPr lang="en-US" sz="1600" dirty="0" smtClean="0">
                <a:latin typeface="Times New Roman" pitchFamily="18" charset="0"/>
                <a:cs typeface="Times New Roman" pitchFamily="18" charset="0"/>
              </a:rPr>
              <a:t>.</a:t>
            </a:r>
            <a:endParaRPr lang="ru-RU" sz="1600" dirty="0" smtClean="0">
              <a:latin typeface="Times New Roman" pitchFamily="18" charset="0"/>
              <a:cs typeface="Times New Roman" pitchFamily="18" charset="0"/>
            </a:endParaRPr>
          </a:p>
          <a:p>
            <a:endParaRPr lang="ru-RU" sz="1600" dirty="0" smtClean="0">
              <a:latin typeface="Times New Roman" pitchFamily="18" charset="0"/>
              <a:cs typeface="Times New Roman" pitchFamily="18" charset="0"/>
            </a:endParaRPr>
          </a:p>
          <a:p>
            <a:endParaRPr lang="ru-RU" sz="1600" dirty="0" smtClean="0">
              <a:latin typeface="Times New Roman" pitchFamily="18" charset="0"/>
              <a:cs typeface="Times New Roman" pitchFamily="18" charset="0"/>
            </a:endParaRPr>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99792" y="2283160"/>
            <a:ext cx="4108394" cy="991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2902024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en-US" sz="3600" b="1" dirty="0">
                <a:latin typeface="Times New Roman" pitchFamily="18" charset="0"/>
                <a:cs typeface="Times New Roman" pitchFamily="18" charset="0"/>
              </a:rPr>
              <a:t>With regard to the </a:t>
            </a:r>
            <a:r>
              <a:rPr lang="en-US" sz="3600" b="1" dirty="0" smtClean="0">
                <a:latin typeface="Times New Roman" pitchFamily="18" charset="0"/>
                <a:cs typeface="Times New Roman" pitchFamily="18" charset="0"/>
              </a:rPr>
              <a:t>USA </a:t>
            </a:r>
            <a:r>
              <a:rPr lang="en-US" sz="3600" b="1" dirty="0">
                <a:latin typeface="Times New Roman" pitchFamily="18" charset="0"/>
                <a:cs typeface="Times New Roman" pitchFamily="18" charset="0"/>
              </a:rPr>
              <a:t>banking </a:t>
            </a:r>
            <a:r>
              <a:rPr lang="en-US" sz="3600" b="1" dirty="0" smtClean="0">
                <a:latin typeface="Times New Roman" pitchFamily="18" charset="0"/>
                <a:cs typeface="Times New Roman" pitchFamily="18" charset="0"/>
              </a:rPr>
              <a:t>system</a:t>
            </a:r>
            <a:r>
              <a:rPr lang="ru-RU" sz="3600" b="1" dirty="0" smtClean="0">
                <a:latin typeface="Times New Roman" pitchFamily="18" charset="0"/>
                <a:cs typeface="Times New Roman" pitchFamily="18" charset="0"/>
              </a:rPr>
              <a:t>:</a:t>
            </a:r>
            <a:br>
              <a:rPr lang="ru-RU" sz="3600" b="1" dirty="0" smtClean="0">
                <a:latin typeface="Times New Roman" pitchFamily="18" charset="0"/>
                <a:cs typeface="Times New Roman" pitchFamily="18" charset="0"/>
              </a:rPr>
            </a:br>
            <a:endParaRPr lang="ru-RU" sz="3600" b="1" dirty="0">
              <a:latin typeface="Times New Roman" pitchFamily="18" charset="0"/>
              <a:cs typeface="Times New Roman" pitchFamily="18" charset="0"/>
            </a:endParaRPr>
          </a:p>
        </p:txBody>
      </p:sp>
      <p:sp>
        <p:nvSpPr>
          <p:cNvPr id="3" name="Объект 2"/>
          <p:cNvSpPr>
            <a:spLocks noGrp="1"/>
          </p:cNvSpPr>
          <p:nvPr>
            <p:ph idx="1"/>
          </p:nvPr>
        </p:nvSpPr>
        <p:spPr/>
        <p:txBody>
          <a:bodyPr>
            <a:normAutofit fontScale="92500" lnSpcReduction="20000"/>
          </a:bodyPr>
          <a:lstStyle/>
          <a:p>
            <a:r>
              <a:rPr lang="en-US" sz="2000" dirty="0">
                <a:latin typeface="Times New Roman" pitchFamily="18" charset="0"/>
                <a:cs typeface="Times New Roman" pitchFamily="18" charset="0"/>
              </a:rPr>
              <a:t>The U.S. banking system has been shaped for centuries. The legal regulation of banking in the country is based on the principles laid down in the Constitution of the United States of America and in the Declaration of Independence. The activities of credit institutions are largely regulated by the laws of the late XIX — early XX century. As a result of the crisis of 1907, the Federal Reserve System appeared, and the result of the Great Depression was a ban on securities transactions and mandatory deposit </a:t>
            </a:r>
            <a:r>
              <a:rPr lang="en-US" sz="2000" dirty="0" smtClean="0">
                <a:latin typeface="Times New Roman" pitchFamily="18" charset="0"/>
                <a:cs typeface="Times New Roman" pitchFamily="18" charset="0"/>
              </a:rPr>
              <a:t>insurance</a:t>
            </a:r>
            <a:r>
              <a:rPr lang="ru-RU" sz="2000" dirty="0" smtClean="0">
                <a:latin typeface="Times New Roman" pitchFamily="18" charset="0"/>
                <a:cs typeface="Times New Roman" pitchFamily="18" charset="0"/>
              </a:rPr>
              <a:t>. </a:t>
            </a:r>
          </a:p>
          <a:p>
            <a:endParaRPr lang="ru-RU" sz="1200" dirty="0">
              <a:latin typeface="Times New Roman" pitchFamily="18" charset="0"/>
              <a:cs typeface="Times New Roman" pitchFamily="18" charset="0"/>
            </a:endParaRPr>
          </a:p>
          <a:p>
            <a:pPr algn="ctr"/>
            <a:r>
              <a:rPr lang="en-US" sz="2400" b="1" dirty="0">
                <a:latin typeface="Times New Roman" pitchFamily="18" charset="0"/>
                <a:cs typeface="Times New Roman" pitchFamily="18" charset="0"/>
              </a:rPr>
              <a:t>The US monetary </a:t>
            </a:r>
            <a:r>
              <a:rPr lang="en-US" sz="2400" b="1" dirty="0" smtClean="0">
                <a:latin typeface="Times New Roman" pitchFamily="18" charset="0"/>
                <a:cs typeface="Times New Roman" pitchFamily="18" charset="0"/>
              </a:rPr>
              <a:t>system</a:t>
            </a:r>
            <a:r>
              <a:rPr lang="ru-RU" sz="2400" b="1" dirty="0" smtClean="0">
                <a:latin typeface="Times New Roman" pitchFamily="18" charset="0"/>
                <a:cs typeface="Times New Roman" pitchFamily="18" charset="0"/>
              </a:rPr>
              <a:t>:</a:t>
            </a:r>
          </a:p>
          <a:p>
            <a:r>
              <a:rPr lang="en-US" sz="2000" dirty="0">
                <a:latin typeface="Times New Roman" pitchFamily="18" charset="0"/>
                <a:cs typeface="Times New Roman" pitchFamily="18" charset="0"/>
              </a:rPr>
              <a:t>In the USA, when it began its origin, it did not initially have its own currency. However, over time, it appeared. The very first currency in the United States appeared in the middle of the 17th century. And it was called oak and pine </a:t>
            </a:r>
            <a:r>
              <a:rPr lang="en-US" sz="2000" dirty="0" err="1">
                <a:latin typeface="Times New Roman" pitchFamily="18" charset="0"/>
                <a:cs typeface="Times New Roman" pitchFamily="18" charset="0"/>
              </a:rPr>
              <a:t>sheeling</a:t>
            </a:r>
            <a:r>
              <a:rPr lang="en-US" sz="2000" dirty="0">
                <a:latin typeface="Times New Roman" pitchFamily="18" charset="0"/>
                <a:cs typeface="Times New Roman" pitchFamily="18" charset="0"/>
              </a:rPr>
              <a:t>. After that, in 1990, the first paper money appeared, which was tied to a gold coin</a:t>
            </a:r>
            <a:r>
              <a:rPr lang="en-US" sz="2000" dirty="0" smtClean="0">
                <a:latin typeface="Times New Roman" pitchFamily="18" charset="0"/>
                <a:cs typeface="Times New Roman" pitchFamily="18" charset="0"/>
              </a:rPr>
              <a:t>.</a:t>
            </a:r>
            <a:r>
              <a:rPr lang="ru-RU" sz="2000"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And also, until the middle of the 17th century, North America did not have its own monetary system</a:t>
            </a:r>
            <a:r>
              <a:rPr lang="en-US" sz="2000" dirty="0" smtClean="0">
                <a:latin typeface="Times New Roman" pitchFamily="18" charset="0"/>
                <a:cs typeface="Times New Roman" pitchFamily="18" charset="0"/>
              </a:rPr>
              <a:t>.</a:t>
            </a:r>
            <a:endParaRPr lang="ru-RU" sz="2000" dirty="0" smtClean="0">
              <a:latin typeface="Times New Roman" pitchFamily="18" charset="0"/>
              <a:cs typeface="Times New Roman" pitchFamily="18" charset="0"/>
            </a:endParaRPr>
          </a:p>
          <a:p>
            <a:r>
              <a:rPr lang="en-US" sz="2000" dirty="0">
                <a:latin typeface="Times New Roman" pitchFamily="18" charset="0"/>
                <a:cs typeface="Times New Roman" pitchFamily="18" charset="0"/>
              </a:rPr>
              <a:t>In 1791, the first bank in the United States appeared, which issued the national currency for two </a:t>
            </a:r>
            <a:r>
              <a:rPr lang="en-US" sz="2000" dirty="0" smtClean="0">
                <a:latin typeface="Times New Roman" pitchFamily="18" charset="0"/>
                <a:cs typeface="Times New Roman" pitchFamily="18" charset="0"/>
              </a:rPr>
              <a:t>decades.</a:t>
            </a:r>
            <a:endParaRPr lang="ru-RU" sz="2000" dirty="0" smtClean="0">
              <a:latin typeface="Times New Roman" pitchFamily="18" charset="0"/>
              <a:cs typeface="Times New Roman" pitchFamily="18" charset="0"/>
            </a:endParaRPr>
          </a:p>
          <a:p>
            <a:endParaRPr lang="ru-RU" sz="1000" dirty="0">
              <a:latin typeface="Times New Roman" pitchFamily="18" charset="0"/>
              <a:cs typeface="Times New Roman" pitchFamily="18" charset="0"/>
            </a:endParaRPr>
          </a:p>
        </p:txBody>
      </p:sp>
    </p:spTree>
    <p:extLst>
      <p:ext uri="{BB962C8B-B14F-4D97-AF65-F5344CB8AC3E}">
        <p14:creationId xmlns:p14="http://schemas.microsoft.com/office/powerpoint/2010/main" val="1453214340"/>
      </p:ext>
    </p:extLst>
  </p:cSld>
  <p:clrMapOvr>
    <a:masterClrMapping/>
  </p:clrMapOvr>
  <p:transition spd="slow">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latin typeface="Times New Roman" pitchFamily="18" charset="0"/>
                <a:cs typeface="Times New Roman" pitchFamily="18" charset="0"/>
              </a:rPr>
              <a:t>What is the currency of </a:t>
            </a:r>
            <a:r>
              <a:rPr lang="en-US" dirty="0" err="1">
                <a:latin typeface="Times New Roman" pitchFamily="18" charset="0"/>
                <a:cs typeface="Times New Roman" pitchFamily="18" charset="0"/>
              </a:rPr>
              <a:t>Transnistria</a:t>
            </a:r>
            <a:r>
              <a:rPr lang="en-US" dirty="0">
                <a:latin typeface="Times New Roman" pitchFamily="18" charset="0"/>
                <a:cs typeface="Times New Roman" pitchFamily="18" charset="0"/>
              </a:rPr>
              <a:t>?</a:t>
            </a:r>
            <a:endParaRPr lang="ru-RU" dirty="0">
              <a:latin typeface="Times New Roman" pitchFamily="18" charset="0"/>
              <a:cs typeface="Times New Roman" pitchFamily="18" charset="0"/>
            </a:endParaRPr>
          </a:p>
        </p:txBody>
      </p:sp>
      <p:sp>
        <p:nvSpPr>
          <p:cNvPr id="4" name="Текст 3"/>
          <p:cNvSpPr>
            <a:spLocks noGrp="1"/>
          </p:cNvSpPr>
          <p:nvPr>
            <p:ph type="body" sz="half" idx="2"/>
          </p:nvPr>
        </p:nvSpPr>
        <p:spPr/>
        <p:txBody>
          <a:bodyPr/>
          <a:lstStyle/>
          <a:p>
            <a:r>
              <a:rPr lang="en-US" dirty="0">
                <a:latin typeface="Times New Roman" pitchFamily="18" charset="0"/>
                <a:cs typeface="Times New Roman" pitchFamily="18" charset="0"/>
              </a:rPr>
              <a:t>The currency of </a:t>
            </a:r>
            <a:r>
              <a:rPr lang="en-US" dirty="0" err="1">
                <a:latin typeface="Times New Roman" pitchFamily="18" charset="0"/>
                <a:cs typeface="Times New Roman" pitchFamily="18" charset="0"/>
              </a:rPr>
              <a:t>Transnistria</a:t>
            </a:r>
            <a:r>
              <a:rPr lang="en-US" dirty="0">
                <a:latin typeface="Times New Roman" pitchFamily="18" charset="0"/>
                <a:cs typeface="Times New Roman" pitchFamily="18" charset="0"/>
              </a:rPr>
              <a:t> ranges from 1 to 500 rubles in banknotes and from 5 to 50 kopecks</a:t>
            </a:r>
            <a:r>
              <a:rPr lang="en-US" dirty="0" smtClean="0">
                <a:latin typeface="Times New Roman" pitchFamily="18" charset="0"/>
                <a:cs typeface="Times New Roman" pitchFamily="18" charset="0"/>
              </a:rPr>
              <a:t>.</a:t>
            </a:r>
            <a:r>
              <a:rPr lang="ru-RU" dirty="0" smtClean="0">
                <a:latin typeface="Times New Roman" pitchFamily="18" charset="0"/>
                <a:cs typeface="Times New Roman" pitchFamily="18" charset="0"/>
              </a:rPr>
              <a:t> </a:t>
            </a:r>
            <a:r>
              <a:rPr lang="en-US" dirty="0">
                <a:latin typeface="Times New Roman" pitchFamily="18" charset="0"/>
                <a:cs typeface="Times New Roman" pitchFamily="18" charset="0"/>
              </a:rPr>
              <a:t>Each of the bills depicts a figure</a:t>
            </a:r>
            <a:r>
              <a:rPr lang="en-US" dirty="0" smtClean="0">
                <a:latin typeface="Times New Roman" pitchFamily="18" charset="0"/>
                <a:cs typeface="Times New Roman" pitchFamily="18" charset="0"/>
              </a:rPr>
              <a:t>.</a:t>
            </a:r>
            <a:r>
              <a:rPr lang="ru-RU" dirty="0" smtClean="0">
                <a:latin typeface="Times New Roman" pitchFamily="18" charset="0"/>
                <a:cs typeface="Times New Roman" pitchFamily="18" charset="0"/>
              </a:rPr>
              <a:t> </a:t>
            </a:r>
            <a:r>
              <a:rPr lang="en-US" dirty="0">
                <a:latin typeface="Times New Roman" pitchFamily="18" charset="0"/>
                <a:cs typeface="Times New Roman" pitchFamily="18" charset="0"/>
              </a:rPr>
              <a:t>In the early years of the declaration of independence, the PMR did not have its own money. Soviet-style paper money was used here as legal tender, as well as banknotes issued by the Bank of Russia in 1992. Stamps with a portrait of Alexander Suvorov were pasted on them – the monetary and vintage denominations coincided</a:t>
            </a:r>
            <a:r>
              <a:rPr lang="en-US" dirty="0" smtClean="0">
                <a:latin typeface="Times New Roman" pitchFamily="18" charset="0"/>
                <a:cs typeface="Times New Roman" pitchFamily="18" charset="0"/>
              </a:rPr>
              <a:t>.</a:t>
            </a:r>
            <a:r>
              <a:rPr lang="ru-RU" dirty="0" smtClean="0">
                <a:latin typeface="Times New Roman" pitchFamily="18" charset="0"/>
                <a:cs typeface="Times New Roman" pitchFamily="18" charset="0"/>
              </a:rPr>
              <a:t> </a:t>
            </a:r>
            <a:r>
              <a:rPr lang="en-US" dirty="0">
                <a:latin typeface="Times New Roman" pitchFamily="18" charset="0"/>
                <a:cs typeface="Times New Roman" pitchFamily="18" charset="0"/>
              </a:rPr>
              <a:t>However, after a long time, we know the currency of </a:t>
            </a:r>
            <a:r>
              <a:rPr lang="en-US" dirty="0" err="1">
                <a:latin typeface="Times New Roman" pitchFamily="18" charset="0"/>
                <a:cs typeface="Times New Roman" pitchFamily="18" charset="0"/>
              </a:rPr>
              <a:t>Transnistria</a:t>
            </a:r>
            <a:r>
              <a:rPr lang="en-US" dirty="0">
                <a:latin typeface="Times New Roman" pitchFamily="18" charset="0"/>
                <a:cs typeface="Times New Roman" pitchFamily="18" charset="0"/>
              </a:rPr>
              <a:t> as it is now.</a:t>
            </a:r>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63888" y="1700808"/>
            <a:ext cx="5111750" cy="4349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7971529"/>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dirty="0">
                <a:latin typeface="Times New Roman" pitchFamily="18" charset="0"/>
                <a:cs typeface="Times New Roman" pitchFamily="18" charset="0"/>
              </a:rPr>
              <a:t>What is the currency of </a:t>
            </a:r>
            <a:r>
              <a:rPr lang="en-US" dirty="0" smtClean="0">
                <a:latin typeface="Times New Roman" pitchFamily="18" charset="0"/>
                <a:cs typeface="Times New Roman" pitchFamily="18" charset="0"/>
              </a:rPr>
              <a:t>USA?</a:t>
            </a:r>
            <a:endParaRPr lang="ru-RU" dirty="0"/>
          </a:p>
        </p:txBody>
      </p:sp>
      <p:sp>
        <p:nvSpPr>
          <p:cNvPr id="4" name="Текст 3"/>
          <p:cNvSpPr>
            <a:spLocks noGrp="1"/>
          </p:cNvSpPr>
          <p:nvPr>
            <p:ph type="body" sz="half" idx="2"/>
          </p:nvPr>
        </p:nvSpPr>
        <p:spPr/>
        <p:txBody>
          <a:bodyPr>
            <a:normAutofit/>
          </a:bodyPr>
          <a:lstStyle/>
          <a:p>
            <a:r>
              <a:rPr lang="en-US" dirty="0">
                <a:latin typeface="Times New Roman" pitchFamily="18" charset="0"/>
                <a:cs typeface="Times New Roman" pitchFamily="18" charset="0"/>
              </a:rPr>
              <a:t>In the USA, there is a currency from 1 to 100 dollars, and each of these currencies depicts certain personalities. It is worth noting that one of these bills depicts President </a:t>
            </a:r>
            <a:r>
              <a:rPr lang="en-US" dirty="0" smtClean="0">
                <a:latin typeface="Times New Roman" pitchFamily="18" charset="0"/>
                <a:cs typeface="Times New Roman" pitchFamily="18" charset="0"/>
              </a:rPr>
              <a:t>George </a:t>
            </a:r>
            <a:r>
              <a:rPr lang="en-US" dirty="0">
                <a:latin typeface="Times New Roman" pitchFamily="18" charset="0"/>
                <a:cs typeface="Times New Roman" pitchFamily="18" charset="0"/>
              </a:rPr>
              <a:t>Washington</a:t>
            </a:r>
            <a:r>
              <a:rPr lang="en-US" dirty="0" smtClean="0">
                <a:latin typeface="Times New Roman" pitchFamily="18" charset="0"/>
                <a:cs typeface="Times New Roman" pitchFamily="18" charset="0"/>
              </a:rPr>
              <a:t>.</a:t>
            </a:r>
            <a:r>
              <a:rPr lang="ru-RU" dirty="0" smtClean="0">
                <a:latin typeface="Times New Roman" pitchFamily="18" charset="0"/>
                <a:cs typeface="Times New Roman" pitchFamily="18" charset="0"/>
              </a:rPr>
              <a:t> </a:t>
            </a:r>
            <a:r>
              <a:rPr lang="en-US" dirty="0">
                <a:latin typeface="Times New Roman" pitchFamily="18" charset="0"/>
                <a:cs typeface="Times New Roman" pitchFamily="18" charset="0"/>
              </a:rPr>
              <a:t>US dollars are the monetary unit of the United States of America, and are not metal-exchangeable Treasury bills in the United States</a:t>
            </a:r>
            <a:r>
              <a:rPr lang="en-US" dirty="0" smtClean="0">
                <a:latin typeface="Times New Roman" pitchFamily="18" charset="0"/>
                <a:cs typeface="Times New Roman" pitchFamily="18" charset="0"/>
              </a:rPr>
              <a:t>.</a:t>
            </a:r>
            <a:r>
              <a:rPr lang="ru-RU" dirty="0" smtClean="0">
                <a:latin typeface="Times New Roman" pitchFamily="18" charset="0"/>
                <a:cs typeface="Times New Roman" pitchFamily="18" charset="0"/>
              </a:rPr>
              <a:t> </a:t>
            </a:r>
            <a:r>
              <a:rPr lang="en-US" dirty="0">
                <a:latin typeface="Times New Roman" pitchFamily="18" charset="0"/>
                <a:cs typeface="Times New Roman" pitchFamily="18" charset="0"/>
              </a:rPr>
              <a:t>And it is also, to this day, one of the most used currencies.</a:t>
            </a:r>
            <a:endParaRPr lang="ru-RU" dirty="0">
              <a:latin typeface="Times New Roman" pitchFamily="18" charset="0"/>
              <a:cs typeface="Times New Roman" pitchFamily="18" charset="0"/>
            </a:endParaRPr>
          </a:p>
        </p:txBody>
      </p:sp>
      <p:pic>
        <p:nvPicPr>
          <p:cNvPr id="5122"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575050" y="667618"/>
            <a:ext cx="5111750" cy="50639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9679633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en-US" b="1" dirty="0">
                <a:latin typeface="Times New Roman" pitchFamily="18" charset="0"/>
                <a:cs typeface="Times New Roman" pitchFamily="18" charset="0"/>
              </a:rPr>
              <a:t>Let's compare the banknotes of </a:t>
            </a:r>
            <a:r>
              <a:rPr lang="en-US" b="1" dirty="0" err="1">
                <a:latin typeface="Times New Roman" pitchFamily="18" charset="0"/>
                <a:cs typeface="Times New Roman" pitchFamily="18" charset="0"/>
              </a:rPr>
              <a:t>Transnistria</a:t>
            </a:r>
            <a:r>
              <a:rPr lang="en-US" b="1" dirty="0">
                <a:latin typeface="Times New Roman" pitchFamily="18" charset="0"/>
                <a:cs typeface="Times New Roman" pitchFamily="18" charset="0"/>
              </a:rPr>
              <a:t> and the USA</a:t>
            </a:r>
            <a:endParaRPr lang="ru-RU" b="1" dirty="0">
              <a:latin typeface="Times New Roman" pitchFamily="18" charset="0"/>
              <a:cs typeface="Times New Roman" pitchFamily="18" charset="0"/>
            </a:endParaRPr>
          </a:p>
        </p:txBody>
      </p:sp>
      <p:sp>
        <p:nvSpPr>
          <p:cNvPr id="3" name="Текст 2"/>
          <p:cNvSpPr>
            <a:spLocks noGrp="1"/>
          </p:cNvSpPr>
          <p:nvPr>
            <p:ph type="body" idx="1"/>
          </p:nvPr>
        </p:nvSpPr>
        <p:spPr/>
        <p:txBody>
          <a:bodyPr/>
          <a:lstStyle/>
          <a:p>
            <a:r>
              <a:rPr lang="en-US" dirty="0"/>
              <a:t>US banknotes</a:t>
            </a:r>
            <a:endParaRPr lang="ru-RU" dirty="0"/>
          </a:p>
        </p:txBody>
      </p:sp>
      <p:sp>
        <p:nvSpPr>
          <p:cNvPr id="5" name="Текст 4"/>
          <p:cNvSpPr>
            <a:spLocks noGrp="1"/>
          </p:cNvSpPr>
          <p:nvPr>
            <p:ph type="body" sz="quarter" idx="3"/>
          </p:nvPr>
        </p:nvSpPr>
        <p:spPr/>
        <p:txBody>
          <a:bodyPr/>
          <a:lstStyle/>
          <a:p>
            <a:r>
              <a:rPr lang="en-US" dirty="0"/>
              <a:t>Banknotes of </a:t>
            </a:r>
            <a:r>
              <a:rPr lang="en-US" dirty="0" err="1"/>
              <a:t>Transnistria</a:t>
            </a:r>
            <a:endParaRPr lang="ru-RU" dirty="0"/>
          </a:p>
        </p:txBody>
      </p:sp>
      <p:pic>
        <p:nvPicPr>
          <p:cNvPr id="7" name="Picture 2"/>
          <p:cNvPicPr>
            <a:picLocks noGrp="1" noChangeAspect="1" noChangeArrowheads="1"/>
          </p:cNvPicPr>
          <p:nvPr>
            <p:ph sz="quarter" idx="4"/>
          </p:nvPr>
        </p:nvPicPr>
        <p:blipFill>
          <a:blip r:embed="rId2">
            <a:extLst>
              <a:ext uri="{28A0092B-C50C-407E-A947-70E740481C1C}">
                <a14:useLocalDpi xmlns:a14="http://schemas.microsoft.com/office/drawing/2010/main" val="0"/>
              </a:ext>
            </a:extLst>
          </a:blip>
          <a:srcRect/>
          <a:stretch>
            <a:fillRect/>
          </a:stretch>
        </p:blipFill>
        <p:spPr bwMode="auto">
          <a:xfrm>
            <a:off x="4645025" y="2204864"/>
            <a:ext cx="4041775" cy="39604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2"/>
          <p:cNvPicPr>
            <a:picLocks noGrp="1" noChangeAspect="1" noChangeArrowheads="1"/>
          </p:cNvPicPr>
          <p:nvPr>
            <p:ph sz="half" idx="2"/>
          </p:nvPr>
        </p:nvPicPr>
        <p:blipFill>
          <a:blip r:embed="rId3" cstate="print">
            <a:extLst>
              <a:ext uri="{28A0092B-C50C-407E-A947-70E740481C1C}">
                <a14:useLocalDpi xmlns:a14="http://schemas.microsoft.com/office/drawing/2010/main" val="0"/>
              </a:ext>
            </a:extLst>
          </a:blip>
          <a:srcRect/>
          <a:stretch>
            <a:fillRect/>
          </a:stretch>
        </p:blipFill>
        <p:spPr bwMode="auto">
          <a:xfrm>
            <a:off x="483012" y="2174875"/>
            <a:ext cx="3988564" cy="3951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8753153"/>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3600" dirty="0" err="1" smtClean="0">
                <a:latin typeface="Times New Roman" pitchFamily="18" charset="0"/>
                <a:cs typeface="Times New Roman" pitchFamily="18" charset="0"/>
              </a:rPr>
              <a:t>Agroprom</a:t>
            </a:r>
            <a:r>
              <a:rPr lang="ru-RU" sz="3600" dirty="0" smtClean="0">
                <a:latin typeface="Times New Roman" pitchFamily="18" charset="0"/>
                <a:cs typeface="Times New Roman" pitchFamily="18" charset="0"/>
              </a:rPr>
              <a:t> </a:t>
            </a:r>
            <a:r>
              <a:rPr lang="en-US" sz="3600" dirty="0">
                <a:latin typeface="Times New Roman" pitchFamily="18" charset="0"/>
                <a:cs typeface="Times New Roman" pitchFamily="18" charset="0"/>
              </a:rPr>
              <a:t>B</a:t>
            </a:r>
            <a:r>
              <a:rPr lang="en-US" sz="3600" dirty="0" smtClean="0">
                <a:latin typeface="Times New Roman" pitchFamily="18" charset="0"/>
                <a:cs typeface="Times New Roman" pitchFamily="18" charset="0"/>
              </a:rPr>
              <a:t>ank</a:t>
            </a:r>
            <a:r>
              <a:rPr lang="ru-RU" sz="3600" dirty="0" smtClean="0">
                <a:latin typeface="Times New Roman" pitchFamily="18" charset="0"/>
                <a:cs typeface="Times New Roman" pitchFamily="18" charset="0"/>
              </a:rPr>
              <a:t>:</a:t>
            </a:r>
            <a:endParaRPr lang="ru-RU" sz="3600" dirty="0">
              <a:latin typeface="Times New Roman" pitchFamily="18" charset="0"/>
              <a:cs typeface="Times New Roman" pitchFamily="18" charset="0"/>
            </a:endParaRPr>
          </a:p>
        </p:txBody>
      </p:sp>
      <p:sp>
        <p:nvSpPr>
          <p:cNvPr id="3" name="Объект 2"/>
          <p:cNvSpPr>
            <a:spLocks noGrp="1"/>
          </p:cNvSpPr>
          <p:nvPr>
            <p:ph idx="1"/>
          </p:nvPr>
        </p:nvSpPr>
        <p:spPr/>
        <p:txBody>
          <a:bodyPr>
            <a:normAutofit/>
          </a:bodyPr>
          <a:lstStyle/>
          <a:p>
            <a:r>
              <a:rPr lang="en-US" sz="1800" dirty="0">
                <a:latin typeface="Times New Roman" pitchFamily="18" charset="0"/>
                <a:cs typeface="Times New Roman" pitchFamily="18" charset="0"/>
              </a:rPr>
              <a:t>AGROPROMBANK (all-Union joint-stock commercial agro-industrial bank), a universal commercial bank in the USSR. It was established in 1990. He carried out credit and settlement services for all sectors of the national economy, provided leasing, factoring and engineering services, performed foreign exchange transactions and international settlements, issued guarantees, guarantees and other monetary obligations.</a:t>
            </a:r>
            <a:endParaRPr lang="ru-RU" sz="1800" dirty="0">
              <a:latin typeface="Times New Roman" pitchFamily="18" charset="0"/>
              <a:cs typeface="Times New Roman" pitchFamily="18"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1323" y="3977340"/>
            <a:ext cx="4392487" cy="28811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797383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TotalTime>
  <Words>1095</Words>
  <Application>Microsoft Office PowerPoint</Application>
  <PresentationFormat>Экран (4:3)</PresentationFormat>
  <Paragraphs>54</Paragraphs>
  <Slides>15</Slides>
  <Notes>0</Notes>
  <HiddenSlides>0</HiddenSlides>
  <MMClips>0</MMClips>
  <ScaleCrop>false</ScaleCrop>
  <HeadingPairs>
    <vt:vector size="4" baseType="variant">
      <vt:variant>
        <vt:lpstr>Тема</vt:lpstr>
      </vt:variant>
      <vt:variant>
        <vt:i4>1</vt:i4>
      </vt:variant>
      <vt:variant>
        <vt:lpstr>Заголовки слайдов</vt:lpstr>
      </vt:variant>
      <vt:variant>
        <vt:i4>15</vt:i4>
      </vt:variant>
    </vt:vector>
  </HeadingPairs>
  <TitlesOfParts>
    <vt:vector size="16" baseType="lpstr">
      <vt:lpstr>Тема Office</vt:lpstr>
      <vt:lpstr>Presentation on the topic. Banks of Transnistria and the USA, their uniqueness.</vt:lpstr>
      <vt:lpstr>The following banks are located in Transnistria. Such as: Agroprombank, Sberbank, Eximbank</vt:lpstr>
      <vt:lpstr>And if we consider the USA Banks, then there are also a certain number of them. Here we can see certain banks:  </vt:lpstr>
      <vt:lpstr>I think it would not be superfluous to tell you about the Banking system in Transnistria and the United States. And I think we should first tell you about the Banking system of Transnistria. To understand how it works, and later to affect the monetary system. In any case, I will tell you about the Banking system as a whole, and then I will touch on statistics.  The banking system is a set of different types of national banks and credit institutions operating within the framework of a common monetary mechanism. The banking system includes a central bank, a network of commercial banks and other credit and settlement centers. The central bank conducts state emission and currency policy, being the core of the reserve system. Commercial banks carry out all other types of banking operations.  </vt:lpstr>
      <vt:lpstr>With regard to the USA banking system: </vt:lpstr>
      <vt:lpstr>What is the currency of Transnistria?</vt:lpstr>
      <vt:lpstr>What is the currency of USA?</vt:lpstr>
      <vt:lpstr>Let's compare the banknotes of Transnistria and the USA</vt:lpstr>
      <vt:lpstr>Agroprom Bank:</vt:lpstr>
      <vt:lpstr>Sberbank:</vt:lpstr>
      <vt:lpstr>Eximbank:</vt:lpstr>
      <vt:lpstr>The Bank of America:</vt:lpstr>
      <vt:lpstr>The Merrill Lynch:</vt:lpstr>
      <vt:lpstr>The Wells Fargo:</vt:lpstr>
      <vt:lpstr>Currencies inherent in PMR banks: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on the topic. Banks of Transnistria and the USA, their uniqueness.</dc:title>
  <dc:creator>Kowaido2508</dc:creator>
  <cp:lastModifiedBy>Kowaido2508</cp:lastModifiedBy>
  <cp:revision>18</cp:revision>
  <dcterms:created xsi:type="dcterms:W3CDTF">2023-12-12T21:40:29Z</dcterms:created>
  <dcterms:modified xsi:type="dcterms:W3CDTF">2024-01-25T23:03:01Z</dcterms:modified>
</cp:coreProperties>
</file>

<file path=docProps/thumbnail.jpeg>
</file>